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93" r:id="rId7"/>
    <p:sldId id="263" r:id="rId8"/>
    <p:sldId id="264" r:id="rId9"/>
    <p:sldId id="265" r:id="rId10"/>
    <p:sldId id="266" r:id="rId11"/>
    <p:sldId id="267" r:id="rId12"/>
    <p:sldId id="268" r:id="rId13"/>
    <p:sldId id="269" r:id="rId14"/>
    <p:sldId id="388" r:id="rId15"/>
    <p:sldId id="270" r:id="rId16"/>
    <p:sldId id="271" r:id="rId17"/>
    <p:sldId id="272" r:id="rId18"/>
    <p:sldId id="273" r:id="rId19"/>
    <p:sldId id="274" r:id="rId20"/>
    <p:sldId id="275" r:id="rId21"/>
    <p:sldId id="417" r:id="rId22"/>
    <p:sldId id="276" r:id="rId23"/>
    <p:sldId id="277" r:id="rId24"/>
    <p:sldId id="278" r:id="rId25"/>
    <p:sldId id="279" r:id="rId26"/>
    <p:sldId id="280" r:id="rId27"/>
    <p:sldId id="281" r:id="rId28"/>
    <p:sldId id="282" r:id="rId29"/>
    <p:sldId id="283" r:id="rId30"/>
    <p:sldId id="284" r:id="rId31"/>
    <p:sldId id="285" r:id="rId32"/>
    <p:sldId id="387" r:id="rId33"/>
    <p:sldId id="286" r:id="rId34"/>
    <p:sldId id="287" r:id="rId35"/>
    <p:sldId id="288" r:id="rId36"/>
    <p:sldId id="289" r:id="rId37"/>
    <p:sldId id="290" r:id="rId38"/>
    <p:sldId id="291" r:id="rId39"/>
    <p:sldId id="292" r:id="rId40"/>
    <p:sldId id="413" r:id="rId41"/>
    <p:sldId id="294" r:id="rId42"/>
    <p:sldId id="295" r:id="rId43"/>
    <p:sldId id="296" r:id="rId44"/>
    <p:sldId id="297" r:id="rId45"/>
    <p:sldId id="298" r:id="rId46"/>
    <p:sldId id="299" r:id="rId47"/>
    <p:sldId id="300" r:id="rId48"/>
    <p:sldId id="301" r:id="rId49"/>
    <p:sldId id="302" r:id="rId50"/>
    <p:sldId id="414" r:id="rId51"/>
    <p:sldId id="303" r:id="rId52"/>
    <p:sldId id="304" r:id="rId53"/>
    <p:sldId id="305" r:id="rId54"/>
    <p:sldId id="398" r:id="rId55"/>
    <p:sldId id="306" r:id="rId56"/>
    <p:sldId id="307" r:id="rId57"/>
    <p:sldId id="308" r:id="rId58"/>
    <p:sldId id="309" r:id="rId59"/>
    <p:sldId id="310" r:id="rId60"/>
    <p:sldId id="311" r:id="rId61"/>
    <p:sldId id="312" r:id="rId62"/>
    <p:sldId id="401" r:id="rId63"/>
    <p:sldId id="400" r:id="rId64"/>
    <p:sldId id="313" r:id="rId65"/>
    <p:sldId id="332" r:id="rId66"/>
    <p:sldId id="333" r:id="rId67"/>
    <p:sldId id="334" r:id="rId68"/>
    <p:sldId id="335" r:id="rId69"/>
    <p:sldId id="336" r:id="rId70"/>
    <p:sldId id="337" r:id="rId71"/>
    <p:sldId id="428" r:id="rId72"/>
    <p:sldId id="338" r:id="rId73"/>
    <p:sldId id="402" r:id="rId74"/>
    <p:sldId id="424" r:id="rId75"/>
    <p:sldId id="425" r:id="rId76"/>
    <p:sldId id="426" r:id="rId77"/>
    <p:sldId id="427" r:id="rId78"/>
    <p:sldId id="403" r:id="rId79"/>
    <p:sldId id="404" r:id="rId80"/>
    <p:sldId id="405" r:id="rId81"/>
    <p:sldId id="406" r:id="rId82"/>
    <p:sldId id="407" r:id="rId83"/>
    <p:sldId id="408" r:id="rId84"/>
    <p:sldId id="409" r:id="rId85"/>
    <p:sldId id="410" r:id="rId86"/>
    <p:sldId id="411" r:id="rId87"/>
    <p:sldId id="412" r:id="rId88"/>
    <p:sldId id="339" r:id="rId89"/>
    <p:sldId id="340" r:id="rId90"/>
    <p:sldId id="341" r:id="rId91"/>
    <p:sldId id="342" r:id="rId92"/>
    <p:sldId id="399" r:id="rId93"/>
    <p:sldId id="343" r:id="rId94"/>
    <p:sldId id="344" r:id="rId95"/>
    <p:sldId id="345" r:id="rId96"/>
    <p:sldId id="415" r:id="rId97"/>
    <p:sldId id="346" r:id="rId98"/>
    <p:sldId id="41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15" r:id="rId132"/>
    <p:sldId id="316" r:id="rId133"/>
    <p:sldId id="392" r:id="rId134"/>
    <p:sldId id="317" r:id="rId135"/>
    <p:sldId id="318" r:id="rId136"/>
    <p:sldId id="319" r:id="rId137"/>
    <p:sldId id="320" r:id="rId138"/>
    <p:sldId id="321" r:id="rId139"/>
    <p:sldId id="322" r:id="rId140"/>
    <p:sldId id="323" r:id="rId141"/>
    <p:sldId id="393" r:id="rId142"/>
    <p:sldId id="324" r:id="rId143"/>
    <p:sldId id="421" r:id="rId144"/>
    <p:sldId id="422" r:id="rId145"/>
    <p:sldId id="325" r:id="rId146"/>
    <p:sldId id="326" r:id="rId147"/>
    <p:sldId id="327" r:id="rId148"/>
    <p:sldId id="328" r:id="rId149"/>
    <p:sldId id="329" r:id="rId150"/>
    <p:sldId id="390" r:id="rId151"/>
    <p:sldId id="330" r:id="rId152"/>
    <p:sldId id="391" r:id="rId153"/>
    <p:sldId id="331" r:id="rId154"/>
    <p:sldId id="418" r:id="rId155"/>
    <p:sldId id="419" r:id="rId156"/>
    <p:sldId id="420" r:id="rId157"/>
    <p:sldId id="394" r:id="rId158"/>
    <p:sldId id="395" r:id="rId159"/>
    <p:sldId id="396" r:id="rId160"/>
    <p:sldId id="397" r:id="rId161"/>
    <p:sldId id="379" r:id="rId162"/>
    <p:sldId id="380" r:id="rId163"/>
    <p:sldId id="381" r:id="rId164"/>
    <p:sldId id="389" r:id="rId165"/>
    <p:sldId id="382" r:id="rId166"/>
    <p:sldId id="383" r:id="rId167"/>
    <p:sldId id="384" r:id="rId168"/>
    <p:sldId id="385" r:id="rId169"/>
    <p:sldId id="386" r:id="rId170"/>
    <p:sldId id="423" r:id="rId1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p:scale>
          <a:sx n="66" d="100"/>
          <a:sy n="66" d="100"/>
        </p:scale>
        <p:origin x="-1506" y="-168"/>
      </p:cViewPr>
      <p:guideLst>
        <p:guide orient="horz" pos="2160"/>
        <p:guide pos="2880"/>
      </p:guideLst>
    </p:cSldViewPr>
  </p:slideViewPr>
  <p:outlineViewPr>
    <p:cViewPr>
      <p:scale>
        <a:sx n="33" d="100"/>
        <a:sy n="33" d="100"/>
      </p:scale>
      <p:origin x="0" y="94662"/>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ableStyles" Target="tableStyle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5/29/2015</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5/29/2015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5/29/2015</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5/29/2015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1D8BD707-D9CF-40AE-B4C6-C98DA3205C09}" type="datetimeFigureOut">
              <a:rPr lang="en-US" smtClean="0"/>
              <a:pPr/>
              <a:t>5/29/2015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1D8BD707-D9CF-40AE-B4C6-C98DA3205C09}" type="datetimeFigureOut">
              <a:rPr lang="en-US" smtClean="0"/>
              <a:pPr/>
              <a:t>5/29/2015</a:t>
            </a:fld>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1000" y="914400"/>
            <a:ext cx="7644150" cy="1752600"/>
          </a:xfrm>
        </p:spPr>
        <p:txBody>
          <a:bodyPr>
            <a:normAutofit/>
          </a:bodyPr>
          <a:lstStyle/>
          <a:p>
            <a:r>
              <a:rPr lang="en-US" sz="2800" dirty="0" smtClean="0">
                <a:solidFill>
                  <a:srgbClr val="00B050"/>
                </a:solidFill>
                <a:latin typeface="Comic Sans MS" pitchFamily="66" charset="0"/>
                <a:cs typeface="Times New Roman" pitchFamily="18" charset="0"/>
              </a:rPr>
              <a:t>Systemic diseases manifested in jaws </a:t>
            </a:r>
            <a:endParaRPr lang="en-US" sz="2800" dirty="0">
              <a:solidFill>
                <a:srgbClr val="00B050"/>
              </a:solidFill>
              <a:latin typeface="Comic Sans MS" pitchFamily="66"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latin typeface="Times New Roman" pitchFamily="18" charset="0"/>
                <a:cs typeface="Times New Roman" pitchFamily="18" charset="0"/>
              </a:rPr>
              <a:t>     </a:t>
            </a:r>
          </a:p>
          <a:p>
            <a:pPr>
              <a:buNone/>
            </a:pPr>
            <a:r>
              <a:rPr lang="en-US" sz="2400" dirty="0" smtClean="0">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Secondary hyperparathyroidism </a:t>
            </a:r>
            <a:r>
              <a:rPr lang="en-US" sz="2400" dirty="0" smtClean="0">
                <a:latin typeface="Times New Roman" pitchFamily="18" charset="0"/>
                <a:cs typeface="Times New Roman" pitchFamily="18" charset="0"/>
              </a:rPr>
              <a:t>results from a compensatory increase in the output of PTH in response to </a:t>
            </a:r>
            <a:r>
              <a:rPr lang="en-US" sz="2400" dirty="0" err="1" smtClean="0">
                <a:latin typeface="Times New Roman" pitchFamily="18" charset="0"/>
                <a:cs typeface="Times New Roman" pitchFamily="18" charset="0"/>
              </a:rPr>
              <a:t>hypocalcemia</a:t>
            </a:r>
            <a:r>
              <a:rPr lang="en-US" sz="2400" dirty="0" smtClean="0">
                <a:latin typeface="Times New Roman" pitchFamily="18" charset="0"/>
                <a:cs typeface="Times New Roman" pitchFamily="18" charset="0"/>
              </a:rPr>
              <a:t>.</a:t>
            </a:r>
          </a:p>
          <a:p>
            <a:pPr>
              <a:buNone/>
            </a:pP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Teritiary</a:t>
            </a:r>
            <a:r>
              <a:rPr lang="en-US" sz="2400" dirty="0" smtClean="0">
                <a:solidFill>
                  <a:srgbClr val="FFFF00"/>
                </a:solidFill>
                <a:latin typeface="Times New Roman" pitchFamily="18" charset="0"/>
                <a:cs typeface="Times New Roman" pitchFamily="18" charset="0"/>
              </a:rPr>
              <a:t> hyperparathyroidism </a:t>
            </a:r>
          </a:p>
          <a:p>
            <a:pPr>
              <a:buNone/>
            </a:pPr>
            <a:r>
              <a:rPr lang="en-US" sz="2400" dirty="0" smtClean="0">
                <a:solidFill>
                  <a:srgbClr val="FFFF00"/>
                </a:solidFill>
                <a:latin typeface="Times New Roman" pitchFamily="18" charset="0"/>
                <a:cs typeface="Times New Roman" pitchFamily="18" charset="0"/>
              </a:rPr>
              <a:t>      Ectopic hyperparathyroidism </a:t>
            </a:r>
            <a:endParaRPr lang="en-US" sz="2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The lamina dura and the cortical boundary of tooth follicles may be thin or missing.</a:t>
            </a:r>
          </a:p>
          <a:p>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 does not alter the teeth because they are fully developed before the onset of the disease. </a:t>
            </a:r>
          </a:p>
          <a:p>
            <a:r>
              <a:rPr lang="en-US" sz="2400" dirty="0" smtClean="0">
                <a:latin typeface="Times New Roman" pitchFamily="18" charset="0"/>
                <a:cs typeface="Times New Roman" pitchFamily="18" charset="0"/>
              </a:rPr>
              <a:t>The lamina dura may be especially thin in individuals with long-standing or severe </a:t>
            </a:r>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srcRect/>
          <a:stretch>
            <a:fillRect/>
          </a:stretch>
        </p:blipFill>
        <p:spPr bwMode="auto">
          <a:xfrm>
            <a:off x="4267200" y="4114800"/>
            <a:ext cx="3434496"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solidFill>
                  <a:srgbClr val="FFFF00"/>
                </a:solidFill>
                <a:latin typeface="Times New Roman" pitchFamily="18" charset="0"/>
                <a:cs typeface="Times New Roman" pitchFamily="18" charset="0"/>
              </a:rPr>
              <a:t>Hypophosphatasia</a:t>
            </a: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Definition</a:t>
            </a:r>
          </a:p>
          <a:p>
            <a:r>
              <a:rPr lang="en-US" sz="2400" dirty="0" err="1" smtClean="0">
                <a:latin typeface="Times New Roman" pitchFamily="18" charset="0"/>
                <a:cs typeface="Times New Roman" pitchFamily="18" charset="0"/>
              </a:rPr>
              <a:t>Hypophosphatasia</a:t>
            </a:r>
            <a:r>
              <a:rPr lang="en-US" sz="2400" dirty="0" smtClean="0">
                <a:latin typeface="Times New Roman" pitchFamily="18" charset="0"/>
                <a:cs typeface="Times New Roman" pitchFamily="18" charset="0"/>
              </a:rPr>
              <a:t> is a rare inherited disorder that is caused by either a reduced production or a defective function of alkaline </a:t>
            </a:r>
            <a:r>
              <a:rPr lang="en-US" sz="2400" dirty="0" err="1" smtClean="0">
                <a:latin typeface="Times New Roman" pitchFamily="18" charset="0"/>
                <a:cs typeface="Times New Roman" pitchFamily="18" charset="0"/>
              </a:rPr>
              <a:t>phosphatase</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This enzyme is required for normal mineralization of </a:t>
            </a:r>
            <a:r>
              <a:rPr lang="en-US" sz="2400" dirty="0" err="1" smtClean="0">
                <a:latin typeface="Times New Roman" pitchFamily="18" charset="0"/>
                <a:cs typeface="Times New Roman" pitchFamily="18" charset="0"/>
              </a:rPr>
              <a:t>osteoid</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Patients have a low level of serum alkaline </a:t>
            </a:r>
            <a:r>
              <a:rPr lang="en-US" sz="2400" dirty="0" err="1" smtClean="0">
                <a:latin typeface="Times New Roman" pitchFamily="18" charset="0"/>
                <a:cs typeface="Times New Roman" pitchFamily="18" charset="0"/>
              </a:rPr>
              <a:t>phosphatase</a:t>
            </a:r>
            <a:r>
              <a:rPr lang="en-US" sz="2400" dirty="0" smtClean="0">
                <a:latin typeface="Times New Roman" pitchFamily="18" charset="0"/>
                <a:cs typeface="Times New Roman" pitchFamily="18" charset="0"/>
              </a:rPr>
              <a:t> activity and elevated urinary excretion of </a:t>
            </a:r>
            <a:r>
              <a:rPr lang="en-US" sz="2400" dirty="0" err="1" smtClean="0">
                <a:latin typeface="Times New Roman" pitchFamily="18" charset="0"/>
                <a:cs typeface="Times New Roman" pitchFamily="18" charset="0"/>
              </a:rPr>
              <a:t>phosphoethanolamine</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The usual pattern of inheritance is an </a:t>
            </a:r>
            <a:r>
              <a:rPr lang="en-US" sz="2400" dirty="0" err="1" smtClean="0">
                <a:latin typeface="Times New Roman" pitchFamily="18" charset="0"/>
                <a:cs typeface="Times New Roman" pitchFamily="18" charset="0"/>
              </a:rPr>
              <a:t>autosomal</a:t>
            </a:r>
            <a:r>
              <a:rPr lang="en-US" sz="2400" dirty="0" smtClean="0">
                <a:latin typeface="Times New Roman" pitchFamily="18" charset="0"/>
                <a:cs typeface="Times New Roman" pitchFamily="18" charset="0"/>
              </a:rPr>
              <a:t> dominant mode of disease transmission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The disease in individuals with </a:t>
            </a:r>
            <a:r>
              <a:rPr lang="en-US" sz="2400" dirty="0" smtClean="0">
                <a:solidFill>
                  <a:srgbClr val="FFFF00"/>
                </a:solidFill>
                <a:latin typeface="Times New Roman" pitchFamily="18" charset="0"/>
                <a:cs typeface="Times New Roman" pitchFamily="18" charset="0"/>
              </a:rPr>
              <a:t>homozygous involvement</a:t>
            </a:r>
            <a:r>
              <a:rPr lang="en-US" sz="2400" dirty="0" smtClean="0">
                <a:latin typeface="Times New Roman" pitchFamily="18" charset="0"/>
                <a:cs typeface="Times New Roman" pitchFamily="18" charset="0"/>
              </a:rPr>
              <a:t> usually begins in </a:t>
            </a:r>
            <a:r>
              <a:rPr lang="en-US" sz="2400" dirty="0" err="1" smtClean="0">
                <a:latin typeface="Times New Roman" pitchFamily="18" charset="0"/>
                <a:cs typeface="Times New Roman" pitchFamily="18" charset="0"/>
              </a:rPr>
              <a:t>utero</a:t>
            </a:r>
            <a:r>
              <a:rPr lang="en-US" sz="2400" dirty="0" smtClean="0">
                <a:latin typeface="Times New Roman" pitchFamily="18" charset="0"/>
                <a:cs typeface="Times New Roman" pitchFamily="18" charset="0"/>
              </a:rPr>
              <a:t>, and affected patients often die within the first year. </a:t>
            </a:r>
          </a:p>
          <a:p>
            <a:r>
              <a:rPr lang="en-US" sz="2400" dirty="0" smtClean="0">
                <a:latin typeface="Times New Roman" pitchFamily="18" charset="0"/>
                <a:cs typeface="Times New Roman" pitchFamily="18" charset="0"/>
              </a:rPr>
              <a:t>These infants demonstrate bowed limb bones and a marked deficiency of skull ossification.</a:t>
            </a:r>
          </a:p>
          <a:p>
            <a:r>
              <a:rPr lang="en-US" sz="2400" dirty="0" smtClean="0">
                <a:latin typeface="Times New Roman" pitchFamily="18" charset="0"/>
                <a:cs typeface="Times New Roman" pitchFamily="18" charset="0"/>
              </a:rPr>
              <a:t>Individuals with </a:t>
            </a:r>
            <a:r>
              <a:rPr lang="en-US" sz="2400" dirty="0" smtClean="0">
                <a:solidFill>
                  <a:srgbClr val="FFFF00"/>
                </a:solidFill>
                <a:latin typeface="Times New Roman" pitchFamily="18" charset="0"/>
                <a:cs typeface="Times New Roman" pitchFamily="18" charset="0"/>
              </a:rPr>
              <a:t>heterozygous disease </a:t>
            </a:r>
            <a:r>
              <a:rPr lang="en-US" sz="2400" dirty="0" smtClean="0">
                <a:latin typeface="Times New Roman" pitchFamily="18" charset="0"/>
                <a:cs typeface="Times New Roman" pitchFamily="18" charset="0"/>
              </a:rPr>
              <a:t>show the biochemical defects but a milder disease clinically.</a:t>
            </a:r>
          </a:p>
          <a:p>
            <a:r>
              <a:rPr lang="en-US" sz="2400" dirty="0" smtClean="0">
                <a:latin typeface="Times New Roman" pitchFamily="18" charset="0"/>
                <a:cs typeface="Times New Roman" pitchFamily="18" charset="0"/>
              </a:rPr>
              <a:t>These children show poor growth, fractures, and deformities similar to rickets. </a:t>
            </a:r>
          </a:p>
          <a:p>
            <a:r>
              <a:rPr lang="en-US" sz="2400" dirty="0" smtClean="0">
                <a:latin typeface="Times New Roman" pitchFamily="18" charset="0"/>
                <a:cs typeface="Times New Roman" pitchFamily="18" charset="0"/>
              </a:rPr>
              <a:t>A history may exist of fractures, delayed walking, or rickets-like deformities that heal spontaneously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About 85% of these children show premature loss of the primary teeth, particularly the incisors, and delayed eruption of the permanent dentition.</a:t>
            </a:r>
          </a:p>
          <a:p>
            <a:r>
              <a:rPr lang="en-US" sz="2400" dirty="0" smtClean="0">
                <a:latin typeface="Times New Roman" pitchFamily="18" charset="0"/>
                <a:cs typeface="Times New Roman" pitchFamily="18" charset="0"/>
              </a:rPr>
              <a:t>This is often the first clinical sign of </a:t>
            </a:r>
            <a:r>
              <a:rPr lang="en-US" sz="2400" dirty="0" err="1" smtClean="0">
                <a:latin typeface="Times New Roman" pitchFamily="18" charset="0"/>
                <a:cs typeface="Times New Roman" pitchFamily="18" charset="0"/>
              </a:rPr>
              <a:t>hypophosphatasia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buNone/>
            </a:pPr>
            <a:r>
              <a:rPr lang="en-US" sz="2400" dirty="0" smtClean="0">
                <a:solidFill>
                  <a:srgbClr val="FFFF00"/>
                </a:solidFill>
                <a:latin typeface="Times New Roman" pitchFamily="18" charset="0"/>
                <a:cs typeface="Times New Roman" pitchFamily="18" charset="0"/>
              </a:rPr>
              <a:t>Radiographic Features</a:t>
            </a:r>
          </a:p>
          <a:p>
            <a:r>
              <a:rPr lang="en-US" sz="2400" dirty="0" smtClean="0">
                <a:solidFill>
                  <a:srgbClr val="FFFF00"/>
                </a:solidFill>
                <a:latin typeface="Times New Roman" pitchFamily="18" charset="0"/>
                <a:cs typeface="Times New Roman" pitchFamily="18" charset="0"/>
              </a:rPr>
              <a:t>General radiographic features:</a:t>
            </a:r>
          </a:p>
          <a:p>
            <a:r>
              <a:rPr lang="en-US" sz="2400" dirty="0" smtClean="0">
                <a:latin typeface="Times New Roman" pitchFamily="18" charset="0"/>
                <a:cs typeface="Times New Roman" pitchFamily="18" charset="0"/>
              </a:rPr>
              <a:t>In young children with </a:t>
            </a:r>
            <a:r>
              <a:rPr lang="en-US" sz="2400" dirty="0" err="1" smtClean="0">
                <a:latin typeface="Times New Roman" pitchFamily="18" charset="0"/>
                <a:cs typeface="Times New Roman" pitchFamily="18" charset="0"/>
              </a:rPr>
              <a:t>hypophosphatasia</a:t>
            </a:r>
            <a:r>
              <a:rPr lang="en-US" sz="2400" dirty="0" smtClean="0">
                <a:latin typeface="Times New Roman" pitchFamily="18" charset="0"/>
                <a:cs typeface="Times New Roman" pitchFamily="18" charset="0"/>
              </a:rPr>
              <a:t> the long bones show irregular defects in the epiphysis, and the skull is poorly calcified.</a:t>
            </a:r>
          </a:p>
          <a:p>
            <a:r>
              <a:rPr lang="en-US" sz="2400" dirty="0" smtClean="0">
                <a:latin typeface="Times New Roman" pitchFamily="18" charset="0"/>
                <a:cs typeface="Times New Roman" pitchFamily="18" charset="0"/>
              </a:rPr>
              <a:t>In older children with premature closure of the skull sutures, multiple lucent areas of the </a:t>
            </a:r>
            <a:r>
              <a:rPr lang="en-US" sz="2400" dirty="0" err="1" smtClean="0">
                <a:latin typeface="Times New Roman" pitchFamily="18" charset="0"/>
                <a:cs typeface="Times New Roman" pitchFamily="18" charset="0"/>
              </a:rPr>
              <a:t>calvarium</a:t>
            </a:r>
            <a:r>
              <a:rPr lang="en-US" sz="2400" dirty="0" smtClean="0">
                <a:latin typeface="Times New Roman" pitchFamily="18" charset="0"/>
                <a:cs typeface="Times New Roman" pitchFamily="18" charset="0"/>
              </a:rPr>
              <a:t> may exist, called </a:t>
            </a:r>
            <a:r>
              <a:rPr lang="en-US" sz="2400" dirty="0" err="1" smtClean="0">
                <a:latin typeface="Times New Roman" pitchFamily="18" charset="0"/>
                <a:cs typeface="Times New Roman" pitchFamily="18" charset="0"/>
              </a:rPr>
              <a:t>gyral</a:t>
            </a:r>
            <a:r>
              <a:rPr lang="en-US" sz="2400" dirty="0" smtClean="0">
                <a:latin typeface="Times New Roman" pitchFamily="18" charset="0"/>
                <a:cs typeface="Times New Roman" pitchFamily="18" charset="0"/>
              </a:rPr>
              <a:t> or </a:t>
            </a:r>
            <a:r>
              <a:rPr lang="en-US" sz="2400" dirty="0" err="1" smtClean="0">
                <a:latin typeface="Times New Roman" pitchFamily="18" charset="0"/>
                <a:cs typeface="Times New Roman" pitchFamily="18" charset="0"/>
              </a:rPr>
              <a:t>convolutional</a:t>
            </a:r>
            <a:r>
              <a:rPr lang="en-US" sz="2400" dirty="0" smtClean="0">
                <a:latin typeface="Times New Roman" pitchFamily="18" charset="0"/>
                <a:cs typeface="Times New Roman" pitchFamily="18" charset="0"/>
              </a:rPr>
              <a:t> markings.</a:t>
            </a:r>
          </a:p>
          <a:p>
            <a:r>
              <a:rPr lang="en-US" sz="2400" dirty="0" smtClean="0">
                <a:latin typeface="Times New Roman" pitchFamily="18" charset="0"/>
                <a:cs typeface="Times New Roman" pitchFamily="18" charset="0"/>
              </a:rPr>
              <a:t>These markings resemble hammered copper. </a:t>
            </a:r>
          </a:p>
          <a:p>
            <a:r>
              <a:rPr lang="en-US" sz="2400" dirty="0" smtClean="0">
                <a:latin typeface="Times New Roman" pitchFamily="18" charset="0"/>
                <a:cs typeface="Times New Roman" pitchFamily="18" charset="0"/>
              </a:rPr>
              <a:t>The skull may assume a </a:t>
            </a:r>
            <a:r>
              <a:rPr lang="en-US" sz="2400" dirty="0" err="1" smtClean="0">
                <a:latin typeface="Times New Roman" pitchFamily="18" charset="0"/>
                <a:cs typeface="Times New Roman" pitchFamily="18" charset="0"/>
              </a:rPr>
              <a:t>brachycephalic</a:t>
            </a:r>
            <a:r>
              <a:rPr lang="en-US" sz="2400" dirty="0" smtClean="0">
                <a:latin typeface="Times New Roman" pitchFamily="18" charset="0"/>
                <a:cs typeface="Times New Roman" pitchFamily="18" charset="0"/>
              </a:rPr>
              <a:t> shape. </a:t>
            </a:r>
          </a:p>
          <a:p>
            <a:r>
              <a:rPr lang="en-US" sz="2400" dirty="0" smtClean="0">
                <a:latin typeface="Times New Roman" pitchFamily="18" charset="0"/>
                <a:cs typeface="Times New Roman" pitchFamily="18" charset="0"/>
              </a:rPr>
              <a:t>A generalized reduction in bone density may occur  in adults.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Radiographic features of the jaws:</a:t>
            </a:r>
          </a:p>
          <a:p>
            <a:pPr>
              <a:buFont typeface="Wingdings" pitchFamily="2" charset="2"/>
              <a:buChar char="ü"/>
            </a:pPr>
            <a:r>
              <a:rPr lang="en-US" sz="2400" dirty="0" smtClean="0">
                <a:latin typeface="Times New Roman" pitchFamily="18" charset="0"/>
                <a:cs typeface="Times New Roman" pitchFamily="18" charset="0"/>
              </a:rPr>
              <a:t>A generalized radiolucency of the mandible and maxilla is evident.</a:t>
            </a:r>
          </a:p>
          <a:p>
            <a:pPr>
              <a:buFont typeface="Wingdings" pitchFamily="2" charset="2"/>
              <a:buChar char="ü"/>
            </a:pPr>
            <a:r>
              <a:rPr lang="en-US" sz="2400" dirty="0" smtClean="0">
                <a:latin typeface="Times New Roman" pitchFamily="18" charset="0"/>
                <a:cs typeface="Times New Roman" pitchFamily="18" charset="0"/>
              </a:rPr>
              <a:t> The cortical bone and lamina dura are thin, and the alveolar bone is poorly calcified and may appear deficient.</a:t>
            </a:r>
            <a:endParaRPr lang="en-US" sz="2400" dirty="0">
              <a:latin typeface="Times New Roman" pitchFamily="18" charset="0"/>
              <a:cs typeface="Times New Roman" pitchFamily="18" charset="0"/>
            </a:endParaRPr>
          </a:p>
        </p:txBody>
      </p:sp>
      <p:pic>
        <p:nvPicPr>
          <p:cNvPr id="61441" name="Picture 1"/>
          <p:cNvPicPr>
            <a:picLocks noChangeAspect="1" noChangeArrowheads="1"/>
          </p:cNvPicPr>
          <p:nvPr/>
        </p:nvPicPr>
        <p:blipFill>
          <a:blip r:embed="rId2" cstate="print"/>
          <a:srcRect/>
          <a:stretch>
            <a:fillRect/>
          </a:stretch>
        </p:blipFill>
        <p:spPr bwMode="auto">
          <a:xfrm>
            <a:off x="4953000" y="4114800"/>
            <a:ext cx="3389559" cy="2281238"/>
          </a:xfrm>
          <a:prstGeom prst="rect">
            <a:avLst/>
          </a:prstGeom>
          <a:noFill/>
          <a:ln w="9525">
            <a:noFill/>
            <a:miter lim="800000"/>
            <a:headEnd/>
            <a:tailEnd/>
          </a:ln>
        </p:spPr>
      </p:pic>
      <p:pic>
        <p:nvPicPr>
          <p:cNvPr id="61442" name="Picture 2"/>
          <p:cNvPicPr>
            <a:picLocks noChangeAspect="1" noChangeArrowheads="1"/>
          </p:cNvPicPr>
          <p:nvPr/>
        </p:nvPicPr>
        <p:blipFill>
          <a:blip r:embed="rId3" cstate="print"/>
          <a:srcRect/>
          <a:stretch>
            <a:fillRect/>
          </a:stretch>
        </p:blipFill>
        <p:spPr bwMode="auto">
          <a:xfrm>
            <a:off x="1524000" y="4114800"/>
            <a:ext cx="3265305" cy="220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609600" y="6096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changes associated With the teeth:</a:t>
            </a:r>
          </a:p>
          <a:p>
            <a:r>
              <a:rPr lang="en-US" sz="2400" dirty="0" smtClean="0">
                <a:latin typeface="Times New Roman" pitchFamily="18" charset="0"/>
                <a:cs typeface="Times New Roman" pitchFamily="18" charset="0"/>
              </a:rPr>
              <a:t>Both primary and permanent teeth have a thin enamel layer and large pulp chambers and root canals .</a:t>
            </a:r>
          </a:p>
          <a:p>
            <a:r>
              <a:rPr lang="en-US" sz="2400" dirty="0" smtClean="0">
                <a:latin typeface="Times New Roman" pitchFamily="18" charset="0"/>
                <a:cs typeface="Times New Roman" pitchFamily="18" charset="0"/>
              </a:rPr>
              <a:t>The teeth may also be </a:t>
            </a:r>
            <a:r>
              <a:rPr lang="en-US" sz="2400" dirty="0" err="1" smtClean="0">
                <a:latin typeface="Times New Roman" pitchFamily="18" charset="0"/>
                <a:cs typeface="Times New Roman" pitchFamily="18" charset="0"/>
              </a:rPr>
              <a:t>hypoplastic</a:t>
            </a:r>
            <a:r>
              <a:rPr lang="en-US" sz="2400" dirty="0" smtClean="0">
                <a:latin typeface="Times New Roman" pitchFamily="18" charset="0"/>
                <a:cs typeface="Times New Roman" pitchFamily="18" charset="0"/>
              </a:rPr>
              <a:t> and may be lost prematurely.</a:t>
            </a:r>
            <a:endParaRPr lang="en-US"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a:stretch>
            <a:fillRect/>
          </a:stretch>
        </p:blipFill>
        <p:spPr bwMode="auto">
          <a:xfrm>
            <a:off x="1219200" y="2667000"/>
            <a:ext cx="6343650" cy="2266950"/>
          </a:xfrm>
          <a:prstGeom prst="rect">
            <a:avLst/>
          </a:prstGeom>
          <a:noFill/>
          <a:ln w="9525">
            <a:noFill/>
            <a:miter lim="800000"/>
            <a:headEnd/>
            <a:tailEnd/>
          </a:ln>
        </p:spPr>
      </p:pic>
      <p:pic>
        <p:nvPicPr>
          <p:cNvPr id="60417" name="Picture 1"/>
          <p:cNvPicPr>
            <a:picLocks noChangeAspect="1" noChangeArrowheads="1"/>
          </p:cNvPicPr>
          <p:nvPr/>
        </p:nvPicPr>
        <p:blipFill>
          <a:blip r:embed="rId3" cstate="print"/>
          <a:srcRect/>
          <a:stretch>
            <a:fillRect/>
          </a:stretch>
        </p:blipFill>
        <p:spPr bwMode="auto">
          <a:xfrm>
            <a:off x="2743200" y="4953000"/>
            <a:ext cx="2779693"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00"/>
                </a:solidFill>
                <a:latin typeface="Times New Roman" pitchFamily="18" charset="0"/>
                <a:cs typeface="Times New Roman" pitchFamily="18" charset="0"/>
              </a:rPr>
              <a:t>Renal </a:t>
            </a:r>
            <a:r>
              <a:rPr lang="en-US" sz="2400" dirty="0" err="1" smtClean="0">
                <a:solidFill>
                  <a:srgbClr val="FFFF00"/>
                </a:solidFill>
                <a:latin typeface="Times New Roman" pitchFamily="18" charset="0"/>
                <a:cs typeface="Times New Roman" pitchFamily="18" charset="0"/>
              </a:rPr>
              <a:t>Osteodystrophy</a:t>
            </a: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Synonym</a:t>
            </a:r>
          </a:p>
          <a:p>
            <a:r>
              <a:rPr lang="en-US" sz="2400" dirty="0" smtClean="0">
                <a:latin typeface="Times New Roman" pitchFamily="18" charset="0"/>
                <a:cs typeface="Times New Roman" pitchFamily="18" charset="0"/>
              </a:rPr>
              <a:t>Renal rickets</a:t>
            </a:r>
          </a:p>
          <a:p>
            <a:pPr>
              <a:buNone/>
            </a:pPr>
            <a:r>
              <a:rPr lang="en-US" sz="2400" dirty="0" smtClean="0">
                <a:solidFill>
                  <a:srgbClr val="FFFF00"/>
                </a:solidFill>
                <a:latin typeface="Times New Roman" pitchFamily="18" charset="0"/>
                <a:cs typeface="Times New Roman" pitchFamily="18" charset="0"/>
              </a:rPr>
              <a:t>Definition</a:t>
            </a:r>
          </a:p>
          <a:p>
            <a:r>
              <a:rPr lang="en-US" sz="2400" dirty="0" smtClean="0">
                <a:latin typeface="Times New Roman" pitchFamily="18" charset="0"/>
                <a:cs typeface="Times New Roman" pitchFamily="18" charset="0"/>
              </a:rPr>
              <a:t>In renal </a:t>
            </a:r>
            <a:r>
              <a:rPr lang="en-US" sz="2400" dirty="0" err="1" smtClean="0">
                <a:latin typeface="Times New Roman" pitchFamily="18" charset="0"/>
                <a:cs typeface="Times New Roman" pitchFamily="18" charset="0"/>
              </a:rPr>
              <a:t>osteodystrophy</a:t>
            </a:r>
            <a:r>
              <a:rPr lang="en-US" sz="2400" dirty="0" smtClean="0">
                <a:latin typeface="Times New Roman" pitchFamily="18" charset="0"/>
                <a:cs typeface="Times New Roman" pitchFamily="18" charset="0"/>
              </a:rPr>
              <a:t>, bone changes result from chronic renal failure. </a:t>
            </a:r>
          </a:p>
          <a:p>
            <a:r>
              <a:rPr lang="en-US" sz="2400" dirty="0" smtClean="0">
                <a:latin typeface="Times New Roman" pitchFamily="18" charset="0"/>
                <a:cs typeface="Times New Roman" pitchFamily="18" charset="0"/>
              </a:rPr>
              <a:t>The kidney disease interferes with the hydroxylation of 25(OH)D into 1,25(OH)2D, which normally occurs in the kidney.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Affected patients often have </a:t>
            </a:r>
            <a:r>
              <a:rPr lang="en-US" sz="2400" dirty="0" err="1" smtClean="0">
                <a:latin typeface="Times New Roman" pitchFamily="18" charset="0"/>
                <a:cs typeface="Times New Roman" pitchFamily="18" charset="0"/>
              </a:rPr>
              <a:t>hypocalcemia</a:t>
            </a:r>
            <a:r>
              <a:rPr lang="en-US" sz="2400" dirty="0" smtClean="0">
                <a:latin typeface="Times New Roman" pitchFamily="18" charset="0"/>
                <a:cs typeface="Times New Roman" pitchFamily="18" charset="0"/>
              </a:rPr>
              <a:t> as a result of impaired calcium absorption and </a:t>
            </a:r>
            <a:r>
              <a:rPr lang="en-US" sz="2400" dirty="0" err="1" smtClean="0">
                <a:latin typeface="Times New Roman" pitchFamily="18" charset="0"/>
                <a:cs typeface="Times New Roman" pitchFamily="18" charset="0"/>
              </a:rPr>
              <a:t>hyperphosphatemia</a:t>
            </a:r>
            <a:r>
              <a:rPr lang="en-US" sz="2400" dirty="0" smtClean="0">
                <a:latin typeface="Times New Roman" pitchFamily="18" charset="0"/>
                <a:cs typeface="Times New Roman" pitchFamily="18" charset="0"/>
              </a:rPr>
              <a:t> resulting from reduction in renal phosphorus excretion.</a:t>
            </a:r>
          </a:p>
          <a:p>
            <a:r>
              <a:rPr lang="en-US" sz="2400" dirty="0" smtClean="0">
                <a:latin typeface="Times New Roman" pitchFamily="18" charset="0"/>
                <a:cs typeface="Times New Roman" pitchFamily="18" charset="0"/>
              </a:rPr>
              <a:t>A prolonged low serum level of calcium stimulates the parathyroid glands to produce PTH. </a:t>
            </a:r>
          </a:p>
          <a:p>
            <a:r>
              <a:rPr lang="en-US" sz="2400" dirty="0" smtClean="0">
                <a:latin typeface="Times New Roman" pitchFamily="18" charset="0"/>
                <a:cs typeface="Times New Roman" pitchFamily="18" charset="0"/>
              </a:rPr>
              <a:t>The result is a secondary hyperparathyroidism.</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The clinical features of renal </a:t>
            </a:r>
            <a:r>
              <a:rPr lang="en-US" sz="2400" dirty="0" err="1" smtClean="0">
                <a:latin typeface="Times New Roman" pitchFamily="18" charset="0"/>
                <a:cs typeface="Times New Roman" pitchFamily="18" charset="0"/>
              </a:rPr>
              <a:t>osteodystrophy</a:t>
            </a:r>
            <a:r>
              <a:rPr lang="en-US" sz="2400" dirty="0" smtClean="0">
                <a:latin typeface="Times New Roman" pitchFamily="18" charset="0"/>
                <a:cs typeface="Times New Roman" pitchFamily="18" charset="0"/>
              </a:rPr>
              <a:t> are those of chronic renal failure. </a:t>
            </a:r>
          </a:p>
          <a:p>
            <a:r>
              <a:rPr lang="en-US" sz="2400" dirty="0" smtClean="0">
                <a:latin typeface="Times New Roman" pitchFamily="18" charset="0"/>
                <a:cs typeface="Times New Roman" pitchFamily="18" charset="0"/>
              </a:rPr>
              <a:t>In children, growth retardation and frequent bone fractures may occur. </a:t>
            </a:r>
          </a:p>
          <a:p>
            <a:r>
              <a:rPr lang="en-US" sz="2400" dirty="0" smtClean="0">
                <a:latin typeface="Times New Roman" pitchFamily="18" charset="0"/>
                <a:cs typeface="Times New Roman" pitchFamily="18" charset="0"/>
              </a:rPr>
              <a:t>Adults may experience a gradual softening and bowing of the bones.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7467600" cy="1143000"/>
          </a:xfrm>
        </p:spPr>
        <p:txBody>
          <a:bodyPr/>
          <a:lstStyle/>
          <a:p>
            <a:r>
              <a:rPr lang="en-US" sz="2400" dirty="0" smtClean="0">
                <a:solidFill>
                  <a:srgbClr val="FFFF00"/>
                </a:solidFill>
                <a:latin typeface="Times New Roman" pitchFamily="18" charset="0"/>
                <a:cs typeface="Times New Roman" pitchFamily="18" charset="0"/>
              </a:rPr>
              <a:t>Clinical features </a:t>
            </a: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ü"/>
            </a:pPr>
            <a:r>
              <a:rPr lang="en-US" sz="2400" dirty="0" smtClean="0">
                <a:latin typeface="Times New Roman" pitchFamily="18" charset="0"/>
                <a:cs typeface="Times New Roman" pitchFamily="18" charset="0"/>
              </a:rPr>
              <a:t>Women are two to three times more commonly affected than men by primary hyperparathyroidism. </a:t>
            </a:r>
          </a:p>
          <a:p>
            <a:pPr>
              <a:buFont typeface="Wingdings" pitchFamily="2" charset="2"/>
              <a:buChar char="ü"/>
            </a:pPr>
            <a:r>
              <a:rPr lang="en-US" sz="2400" dirty="0" smtClean="0">
                <a:latin typeface="Times New Roman" pitchFamily="18" charset="0"/>
                <a:cs typeface="Times New Roman" pitchFamily="18" charset="0"/>
              </a:rPr>
              <a:t>Common age : 30 to 60 years of age. </a:t>
            </a:r>
          </a:p>
          <a:p>
            <a:pPr>
              <a:buFont typeface="Wingdings" pitchFamily="2" charset="2"/>
              <a:buChar char="ü"/>
            </a:pPr>
            <a:endParaRPr lang="en-US" sz="2400" dirty="0" smtClean="0">
              <a:latin typeface="Times New Roman" pitchFamily="18" charset="0"/>
              <a:cs typeface="Times New Roman" pitchFamily="18" charset="0"/>
            </a:endParaRPr>
          </a:p>
          <a:p>
            <a:pPr>
              <a:buNone/>
            </a:pPr>
            <a:r>
              <a:rPr lang="en-US" sz="2400" dirty="0" smtClean="0">
                <a:solidFill>
                  <a:srgbClr val="FFFF00"/>
                </a:solidFill>
                <a:latin typeface="Times New Roman" pitchFamily="18" charset="0"/>
                <a:cs typeface="Times New Roman" pitchFamily="18" charset="0"/>
              </a:rPr>
              <a:t>Clinical manifestations </a:t>
            </a:r>
          </a:p>
          <a:p>
            <a:pPr>
              <a:buNone/>
            </a:pPr>
            <a:r>
              <a:rPr lang="en-US" sz="2400" dirty="0" smtClean="0">
                <a:latin typeface="Times New Roman" pitchFamily="18" charset="0"/>
                <a:cs typeface="Times New Roman" pitchFamily="18" charset="0"/>
              </a:rPr>
              <a:t>     renal calculi</a:t>
            </a:r>
          </a:p>
          <a:p>
            <a:pPr>
              <a:buNone/>
            </a:pPr>
            <a:r>
              <a:rPr lang="en-US" sz="2400" dirty="0" smtClean="0">
                <a:latin typeface="Times New Roman" pitchFamily="18" charset="0"/>
                <a:cs typeface="Times New Roman" pitchFamily="18" charset="0"/>
              </a:rPr>
              <a:t>     peptic ulcers</a:t>
            </a:r>
          </a:p>
          <a:p>
            <a:pPr>
              <a:buNone/>
            </a:pPr>
            <a:r>
              <a:rPr lang="en-US" sz="2400" dirty="0" smtClean="0">
                <a:latin typeface="Times New Roman" pitchFamily="18" charset="0"/>
                <a:cs typeface="Times New Roman" pitchFamily="18" charset="0"/>
              </a:rPr>
              <a:t>     psychiatric problems </a:t>
            </a:r>
          </a:p>
          <a:p>
            <a:pPr>
              <a:buNone/>
            </a:pPr>
            <a:r>
              <a:rPr lang="en-US" sz="2400" dirty="0" smtClean="0">
                <a:latin typeface="Times New Roman" pitchFamily="18" charset="0"/>
                <a:cs typeface="Times New Roman" pitchFamily="18" charset="0"/>
              </a:rPr>
              <a:t>     bone and joint pain.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latin typeface="Times New Roman" pitchFamily="18" charset="0"/>
                <a:cs typeface="Times New Roman" pitchFamily="18" charset="0"/>
              </a:rPr>
              <a:t>Radiographic features</a:t>
            </a:r>
          </a:p>
          <a:p>
            <a:r>
              <a:rPr lang="en-US" sz="2400" dirty="0" smtClean="0">
                <a:latin typeface="Times New Roman" pitchFamily="18" charset="0"/>
                <a:cs typeface="Times New Roman" pitchFamily="18" charset="0"/>
              </a:rPr>
              <a:t>General radiographic features.</a:t>
            </a:r>
          </a:p>
          <a:p>
            <a:r>
              <a:rPr lang="en-US" sz="2400" dirty="0" smtClean="0">
                <a:latin typeface="Times New Roman" pitchFamily="18" charset="0"/>
                <a:cs typeface="Times New Roman" pitchFamily="18" charset="0"/>
              </a:rPr>
              <a:t> The radiographic features of renal </a:t>
            </a:r>
            <a:r>
              <a:rPr lang="en-US" sz="2400" dirty="0" err="1" smtClean="0">
                <a:latin typeface="Times New Roman" pitchFamily="18" charset="0"/>
                <a:cs typeface="Times New Roman" pitchFamily="18" charset="0"/>
              </a:rPr>
              <a:t>osteodystrophy</a:t>
            </a:r>
            <a:r>
              <a:rPr lang="en-US" sz="2400" dirty="0" smtClean="0">
                <a:latin typeface="Times New Roman" pitchFamily="18" charset="0"/>
                <a:cs typeface="Times New Roman" pitchFamily="18" charset="0"/>
              </a:rPr>
              <a:t> are quite variable.</a:t>
            </a:r>
          </a:p>
          <a:p>
            <a:r>
              <a:rPr lang="en-US" sz="2400" dirty="0" smtClean="0">
                <a:latin typeface="Times New Roman" pitchFamily="18" charset="0"/>
                <a:cs typeface="Times New Roman" pitchFamily="18" charset="0"/>
              </a:rPr>
              <a:t>Some changes of the skeleton resemble those seen in rickets, and other changes are consistent with hyperparathyroidism, including </a:t>
            </a:r>
            <a:r>
              <a:rPr lang="en-US" sz="2400" dirty="0" smtClean="0">
                <a:solidFill>
                  <a:srgbClr val="FFFF00"/>
                </a:solidFill>
                <a:latin typeface="Times New Roman" pitchFamily="18" charset="0"/>
                <a:cs typeface="Times New Roman" pitchFamily="18" charset="0"/>
              </a:rPr>
              <a:t>generalized loss of bone density and thinning of bony cortices</a:t>
            </a:r>
            <a:r>
              <a:rPr lang="en-US" sz="2400" dirty="0" smtClean="0">
                <a:latin typeface="Times New Roman" pitchFamily="18" charset="0"/>
                <a:cs typeface="Times New Roman" pitchFamily="18" charset="0"/>
              </a:rPr>
              <a:t>.</a:t>
            </a:r>
            <a:endParaRPr lang="en-US" sz="2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buNone/>
            </a:pPr>
            <a:r>
              <a:rPr lang="en-US" sz="2400" dirty="0" smtClean="0">
                <a:solidFill>
                  <a:srgbClr val="FFFF00"/>
                </a:solidFill>
                <a:latin typeface="Times New Roman" pitchFamily="18" charset="0"/>
                <a:cs typeface="Times New Roman" pitchFamily="18" charset="0"/>
              </a:rPr>
              <a:t>Radiographic features of the jaws: </a:t>
            </a:r>
          </a:p>
          <a:p>
            <a:pPr>
              <a:buFont typeface="Wingdings" pitchFamily="2" charset="2"/>
              <a:buChar char="ü"/>
            </a:pPr>
            <a:r>
              <a:rPr lang="en-US" sz="2400" dirty="0" smtClean="0">
                <a:latin typeface="Times New Roman" pitchFamily="18" charset="0"/>
                <a:cs typeface="Times New Roman" pitchFamily="18" charset="0"/>
              </a:rPr>
              <a:t>In renal </a:t>
            </a:r>
            <a:r>
              <a:rPr lang="en-US" sz="2400" dirty="0" err="1" smtClean="0">
                <a:latin typeface="Times New Roman" pitchFamily="18" charset="0"/>
                <a:cs typeface="Times New Roman" pitchFamily="18" charset="0"/>
              </a:rPr>
              <a:t>osteodystrophy</a:t>
            </a:r>
            <a:r>
              <a:rPr lang="en-US" sz="2400" dirty="0" smtClean="0">
                <a:latin typeface="Times New Roman" pitchFamily="18" charset="0"/>
                <a:cs typeface="Times New Roman" pitchFamily="18" charset="0"/>
              </a:rPr>
              <a:t> the density of the mandible and maxilla may be less than normal" and occasionally may be greater than normal. </a:t>
            </a:r>
          </a:p>
          <a:p>
            <a:pPr>
              <a:buFont typeface="Wingdings" pitchFamily="2" charset="2"/>
              <a:buChar char="ü"/>
            </a:pPr>
            <a:r>
              <a:rPr lang="en-US" sz="2400" dirty="0" smtClean="0">
                <a:latin typeface="Times New Roman" pitchFamily="18" charset="0"/>
                <a:cs typeface="Times New Roman" pitchFamily="18" charset="0"/>
              </a:rPr>
              <a:t>Manifestations include a decrease or an increase in the number of internal trabeculae, and the trabecular bone pattern may be granular. </a:t>
            </a:r>
          </a:p>
          <a:p>
            <a:pPr>
              <a:buFont typeface="Wingdings" pitchFamily="2" charset="2"/>
              <a:buChar char="ü"/>
            </a:pPr>
            <a:r>
              <a:rPr lang="en-US" sz="2400" dirty="0" smtClean="0">
                <a:latin typeface="Times New Roman" pitchFamily="18" charset="0"/>
                <a:cs typeface="Times New Roman" pitchFamily="18" charset="0"/>
              </a:rPr>
              <a:t>The cortical boundaries may be thinner or less apparent. </a:t>
            </a:r>
          </a:p>
          <a:p>
            <a:pPr>
              <a:buFont typeface="Wingdings" pitchFamily="2" charset="2"/>
              <a:buChar char="ü"/>
            </a:pPr>
            <a:r>
              <a:rPr lang="en-US" sz="2400" dirty="0" smtClean="0">
                <a:latin typeface="Times New Roman" pitchFamily="18" charset="0"/>
                <a:cs typeface="Times New Roman" pitchFamily="18" charset="0"/>
              </a:rPr>
              <a:t>It is important to note that these bone changes may persist after a successful renal transplant because of hyperplasia of the parathyroid glands, resulting in a continued elevation of PTH.</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changes associated with the teeth:</a:t>
            </a:r>
          </a:p>
          <a:p>
            <a:r>
              <a:rPr lang="en-US" sz="2400" dirty="0" err="1" smtClean="0">
                <a:latin typeface="Times New Roman" pitchFamily="18" charset="0"/>
                <a:cs typeface="Times New Roman" pitchFamily="18" charset="0"/>
              </a:rPr>
              <a:t>Hypoplasia</a:t>
            </a:r>
            <a:r>
              <a:rPr lang="en-US" sz="2400" dirty="0" smtClean="0">
                <a:latin typeface="Times New Roman" pitchFamily="18" charset="0"/>
                <a:cs typeface="Times New Roman" pitchFamily="18" charset="0"/>
              </a:rPr>
              <a:t> and hypo calcification of the teeth are possible, sometimes resulting in loss of any radiographic evidence of enamel. </a:t>
            </a:r>
          </a:p>
          <a:p>
            <a:r>
              <a:rPr lang="en-US" sz="2400" dirty="0" smtClean="0">
                <a:latin typeface="Times New Roman" pitchFamily="18" charset="0"/>
                <a:cs typeface="Times New Roman" pitchFamily="18" charset="0"/>
              </a:rPr>
              <a:t>The lamina dura may be absent or less apparent in instances of bone sclerosis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Times New Roman" pitchFamily="18" charset="0"/>
                <a:cs typeface="Times New Roman" pitchFamily="18" charset="0"/>
              </a:rPr>
              <a:t>HYPOPHOSPHATEMIA</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latin typeface="Times New Roman" pitchFamily="18" charset="0"/>
                <a:cs typeface="Times New Roman" pitchFamily="18" charset="0"/>
              </a:rPr>
              <a:t>Synonym</a:t>
            </a:r>
          </a:p>
          <a:p>
            <a:r>
              <a:rPr lang="en-US" sz="2400" dirty="0" smtClean="0">
                <a:latin typeface="Times New Roman" pitchFamily="18" charset="0"/>
                <a:cs typeface="Times New Roman" pitchFamily="18" charset="0"/>
              </a:rPr>
              <a:t>Vitamin D-resistant rickets,</a:t>
            </a:r>
          </a:p>
          <a:p>
            <a:r>
              <a:rPr lang="en-US" sz="2400" dirty="0" smtClean="0">
                <a:latin typeface="Times New Roman" pitchFamily="18" charset="0"/>
                <a:cs typeface="Times New Roman" pitchFamily="18" charset="0"/>
              </a:rPr>
              <a:t>rickets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buNone/>
            </a:pPr>
            <a:r>
              <a:rPr lang="en-US" sz="2400" dirty="0" smtClean="0">
                <a:solidFill>
                  <a:srgbClr val="FFFF00"/>
                </a:solidFill>
                <a:latin typeface="Times New Roman" pitchFamily="18" charset="0"/>
                <a:cs typeface="Times New Roman" pitchFamily="18" charset="0"/>
              </a:rPr>
              <a:t>Definition</a:t>
            </a:r>
          </a:p>
          <a:p>
            <a:r>
              <a:rPr lang="en-US" sz="2400" dirty="0" err="1" smtClean="0">
                <a:latin typeface="Times New Roman" pitchFamily="18" charset="0"/>
                <a:cs typeface="Times New Roman" pitchFamily="18" charset="0"/>
              </a:rPr>
              <a:t>Hypophosphatemia</a:t>
            </a:r>
            <a:r>
              <a:rPr lang="en-US" sz="2400" dirty="0" smtClean="0">
                <a:latin typeface="Times New Roman" pitchFamily="18" charset="0"/>
                <a:cs typeface="Times New Roman" pitchFamily="18" charset="0"/>
              </a:rPr>
              <a:t> represents a group of inherited conditions that produce renal tubular disorders resulting in excessive loss of phosphorus. </a:t>
            </a:r>
          </a:p>
          <a:p>
            <a:r>
              <a:rPr lang="en-US" sz="2400" dirty="0" smtClean="0">
                <a:latin typeface="Times New Roman" pitchFamily="18" charset="0"/>
                <a:cs typeface="Times New Roman" pitchFamily="18" charset="0"/>
              </a:rPr>
              <a:t>There is a failure to reabsorb phosphorus in the distal renal tubules, which results in a decrease in serum phosphorus (</a:t>
            </a:r>
            <a:r>
              <a:rPr lang="en-US" sz="2400" dirty="0" err="1" smtClean="0">
                <a:latin typeface="Times New Roman" pitchFamily="18" charset="0"/>
                <a:cs typeface="Times New Roman" pitchFamily="18" charset="0"/>
              </a:rPr>
              <a:t>hypophosphatemia</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Normal calcification of the osseous structures requires the correct amount and ratio of serum calcium and phosphorus.</a:t>
            </a:r>
          </a:p>
          <a:p>
            <a:r>
              <a:rPr lang="en-US" sz="2400" dirty="0" smtClean="0">
                <a:latin typeface="Times New Roman" pitchFamily="18" charset="0"/>
                <a:cs typeface="Times New Roman" pitchFamily="18" charset="0"/>
              </a:rPr>
              <a:t>Multiple myeloma may induce </a:t>
            </a:r>
            <a:r>
              <a:rPr lang="en-US" sz="2400" dirty="0" err="1" smtClean="0">
                <a:latin typeface="Times New Roman" pitchFamily="18" charset="0"/>
                <a:cs typeface="Times New Roman" pitchFamily="18" charset="0"/>
              </a:rPr>
              <a:t>hypophosphatemia</a:t>
            </a:r>
            <a:r>
              <a:rPr lang="en-US" sz="2400" dirty="0" smtClean="0">
                <a:latin typeface="Times New Roman" pitchFamily="18" charset="0"/>
                <a:cs typeface="Times New Roman" pitchFamily="18" charset="0"/>
              </a:rPr>
              <a:t> as a result of secondary damage to the kidneys.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Children with </a:t>
            </a:r>
            <a:r>
              <a:rPr lang="en-US" sz="2400" dirty="0" err="1" smtClean="0">
                <a:latin typeface="Times New Roman" pitchFamily="18" charset="0"/>
                <a:cs typeface="Times New Roman" pitchFamily="18" charset="0"/>
              </a:rPr>
              <a:t>hypophosphatemia</a:t>
            </a:r>
            <a:r>
              <a:rPr lang="en-US" sz="2400" dirty="0" smtClean="0">
                <a:latin typeface="Times New Roman" pitchFamily="18" charset="0"/>
                <a:cs typeface="Times New Roman" pitchFamily="18" charset="0"/>
              </a:rPr>
              <a:t> show reduced growth and rickets-like bony changes. </a:t>
            </a:r>
          </a:p>
          <a:p>
            <a:r>
              <a:rPr lang="en-US" sz="2400" dirty="0" smtClean="0">
                <a:latin typeface="Times New Roman" pitchFamily="18" charset="0"/>
                <a:cs typeface="Times New Roman" pitchFamily="18" charset="0"/>
              </a:rPr>
              <a:t>These include bowing of the legs, enlarged epiphyses, and skull changes.</a:t>
            </a:r>
          </a:p>
          <a:p>
            <a:r>
              <a:rPr lang="en-US" sz="2400" dirty="0" smtClean="0">
                <a:latin typeface="Times New Roman" pitchFamily="18" charset="0"/>
                <a:cs typeface="Times New Roman" pitchFamily="18" charset="0"/>
              </a:rPr>
              <a:t> Adults have bone pain, muscle weakness, and vertebral fractures.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pPr>
              <a:buNone/>
            </a:pPr>
            <a:r>
              <a:rPr lang="en-US" sz="2400" dirty="0" smtClean="0">
                <a:solidFill>
                  <a:srgbClr val="FFFF00"/>
                </a:solidFill>
                <a:latin typeface="Times New Roman" pitchFamily="18" charset="0"/>
                <a:cs typeface="Times New Roman" pitchFamily="18" charset="0"/>
              </a:rPr>
              <a:t>General radiographic features:</a:t>
            </a:r>
          </a:p>
          <a:p>
            <a:r>
              <a:rPr lang="en-US" sz="2400" dirty="0" smtClean="0">
                <a:latin typeface="Times New Roman" pitchFamily="18" charset="0"/>
                <a:cs typeface="Times New Roman" pitchFamily="18" charset="0"/>
              </a:rPr>
              <a:t>In children with </a:t>
            </a:r>
            <a:r>
              <a:rPr lang="en-US" sz="2400" dirty="0" err="1" smtClean="0">
                <a:latin typeface="Times New Roman" pitchFamily="18" charset="0"/>
                <a:cs typeface="Times New Roman" pitchFamily="18" charset="0"/>
              </a:rPr>
              <a:t>hypophosphatemia</a:t>
            </a:r>
            <a:r>
              <a:rPr lang="en-US" sz="2400" dirty="0" smtClean="0">
                <a:latin typeface="Times New Roman" pitchFamily="18" charset="0"/>
                <a:cs typeface="Times New Roman" pitchFamily="18" charset="0"/>
              </a:rPr>
              <a:t>, radiographic findings are indistinguishable from those of rickets. </a:t>
            </a:r>
          </a:p>
          <a:p>
            <a:r>
              <a:rPr lang="en-US" sz="2400" dirty="0" smtClean="0">
                <a:latin typeface="Times New Roman" pitchFamily="18" charset="0"/>
                <a:cs typeface="Times New Roman" pitchFamily="18" charset="0"/>
              </a:rPr>
              <a:t>In adults the long bones may show persistent deformity, fractures, or </a:t>
            </a:r>
            <a:r>
              <a:rPr lang="en-US" sz="2400" dirty="0" err="1" smtClean="0">
                <a:latin typeface="Times New Roman" pitchFamily="18" charset="0"/>
                <a:cs typeface="Times New Roman" pitchFamily="18" charset="0"/>
              </a:rPr>
              <a:t>pseudofractures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6096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 of the jaws:</a:t>
            </a:r>
          </a:p>
          <a:p>
            <a:r>
              <a:rPr lang="en-US" sz="2400" dirty="0" smtClean="0">
                <a:latin typeface="Times New Roman" pitchFamily="18" charset="0"/>
                <a:cs typeface="Times New Roman" pitchFamily="18" charset="0"/>
              </a:rPr>
              <a:t>The jaws are usually osteoporotic and in extreme cases are remarkably radiolucent.</a:t>
            </a:r>
          </a:p>
          <a:p>
            <a:r>
              <a:rPr lang="en-US" sz="2400" dirty="0" smtClean="0">
                <a:latin typeface="Times New Roman" pitchFamily="18" charset="0"/>
                <a:cs typeface="Times New Roman" pitchFamily="18" charset="0"/>
              </a:rPr>
              <a:t>Cortical boundaries may be unusually radiolucent or not apparent .</a:t>
            </a:r>
          </a:p>
          <a:p>
            <a:r>
              <a:rPr lang="en-US" sz="2400" dirty="0" smtClean="0">
                <a:latin typeface="Times New Roman" pitchFamily="18" charset="0"/>
                <a:cs typeface="Times New Roman" pitchFamily="18" charset="0"/>
              </a:rPr>
              <a:t> Other possibilities include fewer visible trabeculae and a granular trabecular pattern.</a:t>
            </a:r>
            <a:endParaRPr lang="en-US" sz="2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1905000" y="3505200"/>
            <a:ext cx="5257800" cy="26698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Radiographic features associated with the teeth:</a:t>
            </a:r>
          </a:p>
          <a:p>
            <a:pPr>
              <a:buNone/>
            </a:pPr>
            <a:r>
              <a:rPr lang="en-US" sz="2400" dirty="0" smtClean="0">
                <a:latin typeface="Times New Roman" pitchFamily="18" charset="0"/>
                <a:cs typeface="Times New Roman" pitchFamily="18" charset="0"/>
              </a:rPr>
              <a:t>The teeth may be poorly formed, with thin enamel caps and large pulp chambers and root canals</a:t>
            </a:r>
            <a:endParaRPr lang="en-US" sz="2400"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2" cstate="print"/>
          <a:srcRect/>
          <a:stretch>
            <a:fillRect/>
          </a:stretch>
        </p:blipFill>
        <p:spPr bwMode="auto">
          <a:xfrm>
            <a:off x="1371600" y="2895600"/>
            <a:ext cx="5486400" cy="2101174"/>
          </a:xfrm>
          <a:prstGeom prst="rect">
            <a:avLst/>
          </a:prstGeom>
          <a:noFill/>
          <a:ln w="9525">
            <a:noFill/>
            <a:miter lim="800000"/>
            <a:headEnd/>
            <a:tailEnd/>
          </a:ln>
        </p:spPr>
      </p:pic>
      <p:pic>
        <p:nvPicPr>
          <p:cNvPr id="48129" name="Picture 1"/>
          <p:cNvPicPr>
            <a:picLocks noChangeAspect="1" noChangeArrowheads="1"/>
          </p:cNvPicPr>
          <p:nvPr/>
        </p:nvPicPr>
        <p:blipFill>
          <a:blip r:embed="rId3" cstate="print"/>
          <a:srcRect/>
          <a:stretch>
            <a:fillRect/>
          </a:stretch>
        </p:blipFill>
        <p:spPr bwMode="auto">
          <a:xfrm>
            <a:off x="2895600" y="4953000"/>
            <a:ext cx="2415761" cy="1905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r>
              <a:rPr lang="en-US" sz="2400" dirty="0" smtClean="0">
                <a:latin typeface="Times New Roman" pitchFamily="18" charset="0"/>
                <a:cs typeface="Times New Roman" pitchFamily="18" charset="0"/>
              </a:rPr>
              <a:t>In addition, periapical and periodontal abscess occur frequently. </a:t>
            </a:r>
          </a:p>
          <a:p>
            <a:r>
              <a:rPr lang="en-US" sz="2400" dirty="0" smtClean="0">
                <a:latin typeface="Times New Roman" pitchFamily="18" charset="0"/>
                <a:cs typeface="Times New Roman" pitchFamily="18" charset="0"/>
              </a:rPr>
              <a:t>The occurrence of periapical rarefying </a:t>
            </a:r>
            <a:r>
              <a:rPr lang="en-US" sz="2400" dirty="0" err="1" smtClean="0">
                <a:latin typeface="Times New Roman" pitchFamily="18" charset="0"/>
                <a:cs typeface="Times New Roman" pitchFamily="18" charset="0"/>
              </a:rPr>
              <a:t>osteitis</a:t>
            </a:r>
            <a:r>
              <a:rPr lang="en-US" sz="2400" dirty="0" smtClean="0">
                <a:latin typeface="Times New Roman" pitchFamily="18" charset="0"/>
                <a:cs typeface="Times New Roman" pitchFamily="18" charset="0"/>
              </a:rPr>
              <a:t> without an etiology may be a result of large pulp chambers and defects in the formation of dentin.</a:t>
            </a:r>
          </a:p>
          <a:p>
            <a:r>
              <a:rPr lang="en-US" sz="2400" dirty="0" smtClean="0">
                <a:latin typeface="Times New Roman" pitchFamily="18" charset="0"/>
                <a:cs typeface="Times New Roman" pitchFamily="18" charset="0"/>
              </a:rPr>
              <a:t> This may allow for the ingress of oral microorganisms and subsequent pulp necrosis. </a:t>
            </a:r>
          </a:p>
          <a:p>
            <a:r>
              <a:rPr lang="en-US" sz="2400" dirty="0" smtClean="0">
                <a:latin typeface="Times New Roman" pitchFamily="18" charset="0"/>
                <a:cs typeface="Times New Roman" pitchFamily="18" charset="0"/>
              </a:rPr>
              <a:t>If the disease is severe, the patient experiences premature loss of the teeth.</a:t>
            </a:r>
          </a:p>
          <a:p>
            <a:r>
              <a:rPr lang="en-US" sz="2400" dirty="0" smtClean="0">
                <a:latin typeface="Times New Roman" pitchFamily="18" charset="0"/>
                <a:cs typeface="Times New Roman" pitchFamily="18" charset="0"/>
              </a:rPr>
              <a:t> The lamina dura may become sparse, and cortical boundaries around tooth crypts may be thin or entirely absent.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Font typeface="Wingdings" pitchFamily="2" charset="2"/>
              <a:buChar char="ü"/>
            </a:pPr>
            <a:r>
              <a:rPr lang="en-US" sz="2400" dirty="0" smtClean="0">
                <a:latin typeface="Times New Roman" pitchFamily="18" charset="0"/>
                <a:cs typeface="Times New Roman" pitchFamily="18" charset="0"/>
              </a:rPr>
              <a:t>Gradual loosening, </a:t>
            </a:r>
          </a:p>
          <a:p>
            <a:pPr>
              <a:buFont typeface="Wingdings" pitchFamily="2" charset="2"/>
              <a:buChar char="ü"/>
            </a:pPr>
            <a:r>
              <a:rPr lang="en-US" sz="2400" dirty="0" smtClean="0">
                <a:latin typeface="Times New Roman" pitchFamily="18" charset="0"/>
                <a:cs typeface="Times New Roman" pitchFamily="18" charset="0"/>
              </a:rPr>
              <a:t>drifting, and </a:t>
            </a:r>
          </a:p>
          <a:p>
            <a:pPr>
              <a:buFont typeface="Wingdings" pitchFamily="2" charset="2"/>
              <a:buChar char="ü"/>
            </a:pPr>
            <a:r>
              <a:rPr lang="en-US" sz="2400" dirty="0" smtClean="0">
                <a:latin typeface="Times New Roman" pitchFamily="18" charset="0"/>
                <a:cs typeface="Times New Roman" pitchFamily="18" charset="0"/>
              </a:rPr>
              <a:t>loss of teeth</a:t>
            </a:r>
          </a:p>
          <a:p>
            <a:pPr>
              <a:buNone/>
            </a:pPr>
            <a:r>
              <a:rPr lang="en-US" sz="2400" dirty="0" smtClean="0">
                <a:latin typeface="Times New Roman" pitchFamily="18" charset="0"/>
                <a:cs typeface="Times New Roman" pitchFamily="18" charset="0"/>
              </a:rPr>
              <a:t>The serum alkaline </a:t>
            </a:r>
            <a:r>
              <a:rPr lang="en-US" sz="2400" dirty="0" err="1" smtClean="0">
                <a:latin typeface="Times New Roman" pitchFamily="18" charset="0"/>
                <a:cs typeface="Times New Roman" pitchFamily="18" charset="0"/>
              </a:rPr>
              <a:t>phosphatase</a:t>
            </a:r>
            <a:r>
              <a:rPr lang="en-US" sz="2400" dirty="0" smtClean="0">
                <a:latin typeface="Times New Roman" pitchFamily="18" charset="0"/>
                <a:cs typeface="Times New Roman" pitchFamily="18" charset="0"/>
              </a:rPr>
              <a:t> level, a reliable indicator of bone turnover, may also be elevated in hyperparathyroidism.</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OSTEOPETROSIS</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Synonyms</a:t>
            </a:r>
          </a:p>
          <a:p>
            <a:r>
              <a:rPr lang="en-US" sz="2400" dirty="0" smtClean="0">
                <a:latin typeface="Times New Roman" pitchFamily="18" charset="0"/>
                <a:cs typeface="Times New Roman" pitchFamily="18" charset="0"/>
              </a:rPr>
              <a:t>Albers-Schonberg and marble bone disease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Definition</a:t>
            </a:r>
          </a:p>
          <a:p>
            <a:r>
              <a:rPr lang="en-US" sz="2400" dirty="0" err="1" smtClean="0">
                <a:latin typeface="Times New Roman" pitchFamily="18" charset="0"/>
                <a:cs typeface="Times New Roman" pitchFamily="18" charset="0"/>
              </a:rPr>
              <a:t>Osteopetrosis</a:t>
            </a:r>
            <a:r>
              <a:rPr lang="en-US" sz="2400" dirty="0" smtClean="0">
                <a:latin typeface="Times New Roman" pitchFamily="18" charset="0"/>
                <a:cs typeface="Times New Roman" pitchFamily="18" charset="0"/>
              </a:rPr>
              <a:t> is a disorder of bone that results from a defect in the differentiation and function of </a:t>
            </a:r>
            <a:r>
              <a:rPr lang="en-US" sz="2400" dirty="0" err="1" smtClean="0">
                <a:latin typeface="Times New Roman" pitchFamily="18" charset="0"/>
                <a:cs typeface="Times New Roman" pitchFamily="18" charset="0"/>
              </a:rPr>
              <a:t>osteoclasts</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The lack of normally functioning </a:t>
            </a:r>
            <a:r>
              <a:rPr lang="en-US" sz="2400" dirty="0" err="1" smtClean="0">
                <a:latin typeface="Times New Roman" pitchFamily="18" charset="0"/>
                <a:cs typeface="Times New Roman" pitchFamily="18" charset="0"/>
              </a:rPr>
              <a:t>osteoclasts</a:t>
            </a:r>
            <a:r>
              <a:rPr lang="en-US" sz="2400" dirty="0" smtClean="0">
                <a:latin typeface="Times New Roman" pitchFamily="18" charset="0"/>
                <a:cs typeface="Times New Roman" pitchFamily="18" charset="0"/>
              </a:rPr>
              <a:t> results in abnormal formation of the primary skeleton and a generalized increase in bone mass. </a:t>
            </a:r>
          </a:p>
          <a:p>
            <a:r>
              <a:rPr lang="en-US" sz="2400" dirty="0" smtClean="0">
                <a:latin typeface="Times New Roman" pitchFamily="18" charset="0"/>
                <a:cs typeface="Times New Roman" pitchFamily="18" charset="0"/>
              </a:rPr>
              <a:t>The failure of normal bone remodeling results in dense, fragile bones that are susceptible to fracture and infection. </a:t>
            </a:r>
          </a:p>
          <a:p>
            <a:r>
              <a:rPr lang="en-US" sz="2400" dirty="0" smtClean="0">
                <a:latin typeface="Times New Roman" pitchFamily="18" charset="0"/>
                <a:cs typeface="Times New Roman" pitchFamily="18" charset="0"/>
              </a:rPr>
              <a:t>Obliteration of the marrow compromises </a:t>
            </a:r>
            <a:r>
              <a:rPr lang="en-US" sz="2400" dirty="0" err="1" smtClean="0">
                <a:latin typeface="Times New Roman" pitchFamily="18" charset="0"/>
                <a:cs typeface="Times New Roman" pitchFamily="18" charset="0"/>
              </a:rPr>
              <a:t>hematopoiesis</a:t>
            </a:r>
            <a:r>
              <a:rPr lang="en-US" sz="2400" dirty="0" smtClean="0">
                <a:latin typeface="Times New Roman" pitchFamily="18" charset="0"/>
                <a:cs typeface="Times New Roman" pitchFamily="18" charset="0"/>
              </a:rPr>
              <a:t> and compresses cranial nerves.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latin typeface="Times New Roman" pitchFamily="18" charset="0"/>
                <a:cs typeface="Times New Roman" pitchFamily="18" charset="0"/>
              </a:rPr>
              <a:t>Inherited as an </a:t>
            </a:r>
          </a:p>
          <a:p>
            <a:r>
              <a:rPr lang="pt-BR" sz="2400" dirty="0" smtClean="0">
                <a:latin typeface="Times New Roman" pitchFamily="18" charset="0"/>
                <a:cs typeface="Times New Roman" pitchFamily="18" charset="0"/>
              </a:rPr>
              <a:t>autosomal recessive type (osteopetrosis congenita) and</a:t>
            </a:r>
          </a:p>
          <a:p>
            <a:r>
              <a:rPr lang="en-US" sz="2400" dirty="0" err="1" smtClean="0">
                <a:latin typeface="Times New Roman" pitchFamily="18" charset="0"/>
                <a:cs typeface="Times New Roman" pitchFamily="18" charset="0"/>
              </a:rPr>
              <a:t>autosomal</a:t>
            </a:r>
            <a:r>
              <a:rPr lang="en-US" sz="2400" dirty="0" smtClean="0">
                <a:latin typeface="Times New Roman" pitchFamily="18" charset="0"/>
                <a:cs typeface="Times New Roman" pitchFamily="18" charset="0"/>
              </a:rPr>
              <a:t> dominant type (</a:t>
            </a:r>
            <a:r>
              <a:rPr lang="en-US" sz="2400" dirty="0" err="1" smtClean="0">
                <a:latin typeface="Times New Roman" pitchFamily="18" charset="0"/>
                <a:cs typeface="Times New Roman" pitchFamily="18" charset="0"/>
              </a:rPr>
              <a:t>osteopetrosis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tarda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The more severe, recessive form of </a:t>
            </a:r>
            <a:r>
              <a:rPr lang="en-US" sz="2400" dirty="0" err="1" smtClean="0">
                <a:latin typeface="Times New Roman" pitchFamily="18" charset="0"/>
                <a:cs typeface="Times New Roman" pitchFamily="18" charset="0"/>
              </a:rPr>
              <a:t>osteopetrosis</a:t>
            </a:r>
            <a:r>
              <a:rPr lang="en-US" sz="2400" dirty="0" smtClean="0">
                <a:latin typeface="Times New Roman" pitchFamily="18" charset="0"/>
                <a:cs typeface="Times New Roman" pitchFamily="18" charset="0"/>
              </a:rPr>
              <a:t> is seen in infants and young children, and the more benign, dominant form appears later. </a:t>
            </a:r>
          </a:p>
          <a:p>
            <a:r>
              <a:rPr lang="en-US" sz="2400" dirty="0" smtClean="0">
                <a:latin typeface="Times New Roman" pitchFamily="18" charset="0"/>
                <a:cs typeface="Times New Roman" pitchFamily="18" charset="0"/>
              </a:rPr>
              <a:t>The severe form is invariably fatal early in life. </a:t>
            </a:r>
          </a:p>
          <a:p>
            <a:r>
              <a:rPr lang="en-US" sz="2400" dirty="0" smtClean="0">
                <a:latin typeface="Times New Roman" pitchFamily="18" charset="0"/>
                <a:cs typeface="Times New Roman" pitchFamily="18" charset="0"/>
              </a:rPr>
              <a:t>The patient experiences progressive loss of the bone marrow and its cellular products and a severe increase in bone density.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The narrowing of bony canals results in hydrocephalus, blindness, deafness, vestibular nerve dysfunction, and facial nerve paralysis. </a:t>
            </a:r>
          </a:p>
          <a:p>
            <a:r>
              <a:rPr lang="en-US" sz="2400" dirty="0" smtClean="0">
                <a:latin typeface="Times New Roman" pitchFamily="18" charset="0"/>
                <a:cs typeface="Times New Roman" pitchFamily="18" charset="0"/>
              </a:rPr>
              <a:t>The benign, dominant form is milder and may be entirely asymptomatic. </a:t>
            </a:r>
          </a:p>
          <a:p>
            <a:r>
              <a:rPr lang="en-US" sz="2400" dirty="0" smtClean="0">
                <a:latin typeface="Times New Roman" pitchFamily="18" charset="0"/>
                <a:cs typeface="Times New Roman" pitchFamily="18" charset="0"/>
              </a:rPr>
              <a:t>It may be discovered any time from childhood into adulthood.</a:t>
            </a:r>
          </a:p>
          <a:p>
            <a:r>
              <a:rPr lang="en-US" sz="2400" dirty="0" smtClean="0">
                <a:latin typeface="Times New Roman" pitchFamily="18" charset="0"/>
                <a:cs typeface="Times New Roman" pitchFamily="18" charset="0"/>
              </a:rPr>
              <a:t> The disease may be found as an incidental finding or appear as a pathologic fracture of a bone.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In some of the more chronic cases, bone pain and cranial nerve palsies caused by neural compression may be clinical problems. </a:t>
            </a:r>
          </a:p>
          <a:p>
            <a:r>
              <a:rPr lang="en-US" sz="2400" dirty="0" smtClean="0">
                <a:latin typeface="Times New Roman" pitchFamily="18" charset="0"/>
                <a:cs typeface="Times New Roman" pitchFamily="18" charset="0"/>
              </a:rPr>
              <a:t>Osteomyelitis may complicate this disease because of the relative lack of </a:t>
            </a:r>
            <a:r>
              <a:rPr lang="en-US" sz="2400" dirty="0" err="1" smtClean="0">
                <a:latin typeface="Times New Roman" pitchFamily="18" charset="0"/>
                <a:cs typeface="Times New Roman" pitchFamily="18" charset="0"/>
              </a:rPr>
              <a:t>vascularity</a:t>
            </a:r>
            <a:r>
              <a:rPr lang="en-US" sz="2400" dirty="0" smtClean="0">
                <a:latin typeface="Times New Roman" pitchFamily="18" charset="0"/>
                <a:cs typeface="Times New Roman" pitchFamily="18" charset="0"/>
              </a:rPr>
              <a:t> of the dense bone. </a:t>
            </a:r>
          </a:p>
          <a:p>
            <a:r>
              <a:rPr lang="en-US" sz="2400" dirty="0" smtClean="0">
                <a:latin typeface="Times New Roman" pitchFamily="18" charset="0"/>
                <a:cs typeface="Times New Roman" pitchFamily="18" charset="0"/>
              </a:rPr>
              <a:t>This problem is more common in the mandible, whereas osteomyelitis is usually secondary to dental or periodontal disease.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6096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pPr>
              <a:buNone/>
            </a:pPr>
            <a:r>
              <a:rPr lang="en-US" sz="2400" dirty="0" smtClean="0">
                <a:solidFill>
                  <a:srgbClr val="FFFF00"/>
                </a:solidFill>
                <a:latin typeface="Times New Roman" pitchFamily="18" charset="0"/>
                <a:cs typeface="Times New Roman" pitchFamily="18" charset="0"/>
              </a:rPr>
              <a:t>General radiographic features. </a:t>
            </a:r>
          </a:p>
          <a:p>
            <a:r>
              <a:rPr lang="en-US" sz="2400" dirty="0" smtClean="0">
                <a:latin typeface="Times New Roman" pitchFamily="18" charset="0"/>
                <a:cs typeface="Times New Roman" pitchFamily="18" charset="0"/>
              </a:rPr>
              <a:t>In the classic radiographic presentation of </a:t>
            </a:r>
            <a:r>
              <a:rPr lang="en-US" sz="2400" dirty="0" err="1" smtClean="0">
                <a:latin typeface="Times New Roman" pitchFamily="18" charset="0"/>
                <a:cs typeface="Times New Roman" pitchFamily="18" charset="0"/>
              </a:rPr>
              <a:t>osteopetrosis</a:t>
            </a:r>
            <a:r>
              <a:rPr lang="en-US" sz="2400" dirty="0" smtClean="0">
                <a:latin typeface="Times New Roman" pitchFamily="18" charset="0"/>
                <a:cs typeface="Times New Roman" pitchFamily="18" charset="0"/>
              </a:rPr>
              <a:t>, all bones show greatly increased density, which is bilaterally symmetric.</a:t>
            </a:r>
          </a:p>
          <a:p>
            <a:r>
              <a:rPr lang="en-US" sz="2400" dirty="0" smtClean="0">
                <a:latin typeface="Times New Roman" pitchFamily="18" charset="0"/>
                <a:cs typeface="Times New Roman" pitchFamily="18" charset="0"/>
              </a:rPr>
              <a:t>The increased density throughout the skeleton is homogeneous and diffuse.</a:t>
            </a:r>
            <a:endParaRPr lang="en-US" sz="24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2" cstate="print"/>
          <a:srcRect/>
          <a:stretch>
            <a:fillRect/>
          </a:stretch>
        </p:blipFill>
        <p:spPr bwMode="auto">
          <a:xfrm>
            <a:off x="4572000" y="3733800"/>
            <a:ext cx="2324100" cy="27035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The internal aspect of the involved bone may be so dense or radiopaque that the trabecular patterns of the </a:t>
            </a:r>
            <a:r>
              <a:rPr lang="en-US" sz="2400" dirty="0" err="1" smtClean="0">
                <a:latin typeface="Times New Roman" pitchFamily="18" charset="0"/>
                <a:cs typeface="Times New Roman" pitchFamily="18" charset="0"/>
              </a:rPr>
              <a:t>medullary</a:t>
            </a:r>
            <a:r>
              <a:rPr lang="en-US" sz="2400" dirty="0" smtClean="0">
                <a:latin typeface="Times New Roman" pitchFamily="18" charset="0"/>
                <a:cs typeface="Times New Roman" pitchFamily="18" charset="0"/>
              </a:rPr>
              <a:t> cavity may not be visible. </a:t>
            </a:r>
          </a:p>
          <a:p>
            <a:r>
              <a:rPr lang="en-US" sz="2400" dirty="0" smtClean="0">
                <a:latin typeface="Times New Roman" pitchFamily="18" charset="0"/>
                <a:cs typeface="Times New Roman" pitchFamily="18" charset="0"/>
              </a:rPr>
              <a:t>The internal </a:t>
            </a:r>
            <a:r>
              <a:rPr lang="en-US" sz="2400" dirty="0" err="1" smtClean="0">
                <a:latin typeface="Times New Roman" pitchFamily="18" charset="0"/>
                <a:cs typeface="Times New Roman" pitchFamily="18" charset="0"/>
              </a:rPr>
              <a:t>radiopacity</a:t>
            </a:r>
            <a:r>
              <a:rPr lang="en-US" sz="2400" dirty="0" smtClean="0">
                <a:latin typeface="Times New Roman" pitchFamily="18" charset="0"/>
                <a:cs typeface="Times New Roman" pitchFamily="18" charset="0"/>
              </a:rPr>
              <a:t> also reduces the contrast between the outer cortical border and the </a:t>
            </a:r>
            <a:r>
              <a:rPr lang="en-US" sz="2400" dirty="0" err="1" smtClean="0">
                <a:latin typeface="Times New Roman" pitchFamily="18" charset="0"/>
                <a:cs typeface="Times New Roman" pitchFamily="18" charset="0"/>
              </a:rPr>
              <a:t>cancellous</a:t>
            </a:r>
            <a:r>
              <a:rPr lang="en-US" sz="2400" dirty="0" smtClean="0">
                <a:latin typeface="Times New Roman" pitchFamily="18" charset="0"/>
                <a:cs typeface="Times New Roman" pitchFamily="18" charset="0"/>
              </a:rPr>
              <a:t> portion of the bone. </a:t>
            </a:r>
          </a:p>
          <a:p>
            <a:r>
              <a:rPr lang="en-US" sz="2400" dirty="0" smtClean="0">
                <a:latin typeface="Times New Roman" pitchFamily="18" charset="0"/>
                <a:cs typeface="Times New Roman" pitchFamily="18" charset="0"/>
              </a:rPr>
              <a:t>The entire bone may be mildly enlarged.</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 of the jaws:</a:t>
            </a:r>
          </a:p>
          <a:p>
            <a:pPr>
              <a:buFont typeface="Wingdings" pitchFamily="2" charset="2"/>
              <a:buChar char="ü"/>
            </a:pPr>
            <a:r>
              <a:rPr lang="en-US" sz="2400" dirty="0" smtClean="0">
                <a:latin typeface="Times New Roman" pitchFamily="18" charset="0"/>
                <a:cs typeface="Times New Roman" pitchFamily="18" charset="0"/>
              </a:rPr>
              <a:t> The increased </a:t>
            </a:r>
            <a:r>
              <a:rPr lang="en-US" sz="2400" dirty="0" err="1" smtClean="0">
                <a:latin typeface="Times New Roman" pitchFamily="18" charset="0"/>
                <a:cs typeface="Times New Roman" pitchFamily="18" charset="0"/>
              </a:rPr>
              <a:t>radiopacity</a:t>
            </a:r>
            <a:r>
              <a:rPr lang="en-US" sz="2400" dirty="0" smtClean="0">
                <a:latin typeface="Times New Roman" pitchFamily="18" charset="0"/>
                <a:cs typeface="Times New Roman" pitchFamily="18" charset="0"/>
              </a:rPr>
              <a:t> of the jaws may be so great that the radiographic image may fail to reveal any internal structure and even the roots of the teeth may not be apparent.</a:t>
            </a:r>
          </a:p>
          <a:p>
            <a:pPr>
              <a:buFont typeface="Wingdings" pitchFamily="2" charset="2"/>
              <a:buChar char="ü"/>
            </a:pPr>
            <a:r>
              <a:rPr lang="en-US" sz="2400" dirty="0" smtClean="0">
                <a:latin typeface="Times New Roman" pitchFamily="18" charset="0"/>
                <a:cs typeface="Times New Roman" pitchFamily="18" charset="0"/>
              </a:rPr>
              <a:t>The increased bone density and relatively poor </a:t>
            </a:r>
            <a:r>
              <a:rPr lang="en-US" sz="2400" dirty="0" err="1" smtClean="0">
                <a:latin typeface="Times New Roman" pitchFamily="18" charset="0"/>
                <a:cs typeface="Times New Roman" pitchFamily="18" charset="0"/>
              </a:rPr>
              <a:t>vascularity</a:t>
            </a:r>
            <a:r>
              <a:rPr lang="en-US" sz="2400" dirty="0" smtClean="0">
                <a:latin typeface="Times New Roman" pitchFamily="18" charset="0"/>
                <a:cs typeface="Times New Roman" pitchFamily="18" charset="0"/>
              </a:rPr>
              <a:t> results in a susceptibility of the mandible to osteomyelitis, usually from odontogenic inflammatory lesions.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 associated with the teeth:</a:t>
            </a:r>
          </a:p>
          <a:p>
            <a:r>
              <a:rPr lang="en-US" sz="2400" dirty="0" smtClean="0">
                <a:latin typeface="Times New Roman" pitchFamily="18" charset="0"/>
                <a:cs typeface="Times New Roman" pitchFamily="18" charset="0"/>
              </a:rPr>
              <a:t>Effects on teeth. may include delayed eruption, early tooth loss, missing teeth, malformed roots and crowns, and teeth that are poorly calcified and prone to caries.</a:t>
            </a:r>
          </a:p>
          <a:p>
            <a:r>
              <a:rPr lang="en-US" sz="2400" dirty="0" smtClean="0">
                <a:latin typeface="Times New Roman" pitchFamily="18" charset="0"/>
                <a:cs typeface="Times New Roman" pitchFamily="18" charset="0"/>
              </a:rPr>
              <a:t>The normal eruption pattern of the primary and secondary dentition may be delayed as a result of bone density or </a:t>
            </a:r>
            <a:r>
              <a:rPr lang="en-US" sz="2400" dirty="0" err="1" smtClean="0">
                <a:latin typeface="Times New Roman" pitchFamily="18" charset="0"/>
                <a:cs typeface="Times New Roman" pitchFamily="18" charset="0"/>
              </a:rPr>
              <a:t>ankylosis</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The lamina dura and cortical borders may appear thicker than normal.</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General radiographic features:</a:t>
            </a:r>
          </a:p>
          <a:p>
            <a:pPr>
              <a:buNone/>
            </a:pPr>
            <a:r>
              <a:rPr lang="en-US" sz="2400" dirty="0" smtClean="0">
                <a:latin typeface="Times New Roman" pitchFamily="18" charset="0"/>
                <a:cs typeface="Times New Roman" pitchFamily="18" charset="0"/>
              </a:rPr>
              <a:t>1.The earliest and most reliable changes of hyperparathyroidism are </a:t>
            </a:r>
            <a:r>
              <a:rPr lang="en-US" sz="2400" dirty="0" smtClean="0">
                <a:solidFill>
                  <a:srgbClr val="FFFF00"/>
                </a:solidFill>
                <a:latin typeface="Times New Roman" pitchFamily="18" charset="0"/>
                <a:cs typeface="Times New Roman" pitchFamily="18" charset="0"/>
              </a:rPr>
              <a:t>subtle erosions of bone</a:t>
            </a:r>
            <a:r>
              <a:rPr lang="en-US" sz="2400" dirty="0" smtClean="0">
                <a:latin typeface="Times New Roman" pitchFamily="18" charset="0"/>
                <a:cs typeface="Times New Roman" pitchFamily="18" charset="0"/>
              </a:rPr>
              <a:t> from the </a:t>
            </a:r>
            <a:r>
              <a:rPr lang="en-US" sz="2400" dirty="0" err="1" smtClean="0">
                <a:latin typeface="Times New Roman" pitchFamily="18" charset="0"/>
                <a:cs typeface="Times New Roman" pitchFamily="18" charset="0"/>
              </a:rPr>
              <a:t>subperiosteal</a:t>
            </a:r>
            <a:r>
              <a:rPr lang="en-US" sz="2400" dirty="0" smtClean="0">
                <a:latin typeface="Times New Roman" pitchFamily="18" charset="0"/>
                <a:cs typeface="Times New Roman" pitchFamily="18" charset="0"/>
              </a:rPr>
              <a:t> surfaces of the phalanges of the hands.</a:t>
            </a:r>
          </a:p>
          <a:p>
            <a:pPr>
              <a:buNone/>
            </a:pPr>
            <a:r>
              <a:rPr lang="en-US" sz="2400" dirty="0" smtClean="0">
                <a:latin typeface="Times New Roman" pitchFamily="18" charset="0"/>
                <a:cs typeface="Times New Roman" pitchFamily="18" charset="0"/>
              </a:rPr>
              <a:t>2. Demineralization of the skeleton results in an unusual radiolucent appearance.</a:t>
            </a:r>
          </a:p>
          <a:p>
            <a:pPr>
              <a:buNone/>
            </a:pPr>
            <a:endParaRPr lang="en-US" sz="2400" dirty="0">
              <a:latin typeface="Times New Roman" pitchFamily="18" charset="0"/>
              <a:cs typeface="Times New Roman" pitchFamily="18" charset="0"/>
            </a:endParaRPr>
          </a:p>
        </p:txBody>
      </p:sp>
      <p:pic>
        <p:nvPicPr>
          <p:cNvPr id="120836" name="Picture 4" descr="http://radiographics.rsna.org/content/25/3/829/F6.large.jpg"/>
          <p:cNvPicPr>
            <a:picLocks noChangeAspect="1" noChangeArrowheads="1"/>
          </p:cNvPicPr>
          <p:nvPr/>
        </p:nvPicPr>
        <p:blipFill>
          <a:blip r:embed="rId2" cstate="print"/>
          <a:srcRect/>
          <a:stretch>
            <a:fillRect/>
          </a:stretch>
        </p:blipFill>
        <p:spPr bwMode="auto">
          <a:xfrm>
            <a:off x="4343400" y="3666268"/>
            <a:ext cx="1974145" cy="3191732"/>
          </a:xfrm>
          <a:prstGeom prst="rect">
            <a:avLst/>
          </a:prstGeom>
          <a:noFill/>
        </p:spPr>
      </p:pic>
      <p:pic>
        <p:nvPicPr>
          <p:cNvPr id="120838" name="Picture 6" descr="http://t2.gstatic.com/images?q=tbn:ANd9GcSFoFbXkk5tqmA0xiyxo5HL3nRnljPaPShtP0MEFezCZthsnyKR"/>
          <p:cNvPicPr>
            <a:picLocks noChangeAspect="1" noChangeArrowheads="1"/>
          </p:cNvPicPr>
          <p:nvPr/>
        </p:nvPicPr>
        <p:blipFill>
          <a:blip r:embed="rId3" cstate="print"/>
          <a:srcRect/>
          <a:stretch>
            <a:fillRect/>
          </a:stretch>
        </p:blipFill>
        <p:spPr bwMode="auto">
          <a:xfrm>
            <a:off x="230038" y="4191000"/>
            <a:ext cx="4082870" cy="2047875"/>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Treatment</a:t>
            </a:r>
          </a:p>
          <a:p>
            <a:r>
              <a:rPr lang="en-US" sz="2400" dirty="0" smtClean="0">
                <a:latin typeface="Times New Roman" pitchFamily="18" charset="0"/>
                <a:cs typeface="Times New Roman" pitchFamily="18" charset="0"/>
              </a:rPr>
              <a:t>Treatment of </a:t>
            </a:r>
            <a:r>
              <a:rPr lang="en-US" sz="2400" dirty="0" err="1" smtClean="0">
                <a:latin typeface="Times New Roman" pitchFamily="18" charset="0"/>
                <a:cs typeface="Times New Roman" pitchFamily="18" charset="0"/>
              </a:rPr>
              <a:t>osteopetrosis</a:t>
            </a:r>
            <a:r>
              <a:rPr lang="en-US" sz="2400" dirty="0" smtClean="0">
                <a:latin typeface="Times New Roman" pitchFamily="18" charset="0"/>
                <a:cs typeface="Times New Roman" pitchFamily="18" charset="0"/>
              </a:rPr>
              <a:t> consists of bone marrow transplants to attempt to stimulate the formation of functional </a:t>
            </a:r>
            <a:r>
              <a:rPr lang="en-US" sz="2400" dirty="0" err="1" smtClean="0">
                <a:latin typeface="Times New Roman" pitchFamily="18" charset="0"/>
                <a:cs typeface="Times New Roman" pitchFamily="18" charset="0"/>
              </a:rPr>
              <a:t>osteoclasts</a:t>
            </a:r>
            <a:r>
              <a:rPr lang="en-US" sz="2400" dirty="0" smtClean="0">
                <a:latin typeface="Times New Roman" pitchFamily="18" charset="0"/>
                <a:cs typeface="Times New Roman" pitchFamily="18" charset="0"/>
              </a:rPr>
              <a:t> and systemic steroids for the hematologic component. </a:t>
            </a:r>
          </a:p>
          <a:p>
            <a:r>
              <a:rPr lang="en-US" sz="2400" dirty="0" smtClean="0">
                <a:latin typeface="Times New Roman" pitchFamily="18" charset="0"/>
                <a:cs typeface="Times New Roman" pitchFamily="18" charset="0"/>
              </a:rPr>
              <a:t>The osteomyelitis is difficult to treat, and a combination of antibiotics and hyperbaric oxygen therapy is used.</a:t>
            </a:r>
          </a:p>
          <a:p>
            <a:r>
              <a:rPr lang="en-US" sz="2400" dirty="0" smtClean="0">
                <a:latin typeface="Times New Roman" pitchFamily="18" charset="0"/>
                <a:cs typeface="Times New Roman" pitchFamily="18" charset="0"/>
              </a:rPr>
              <a:t> It is imperative that affected patients avoid odontogenic inflammatory disease.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SICKLE CELL ANEMIA</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Autofit/>
          </a:bodyPr>
          <a:lstStyle/>
          <a:p>
            <a:pPr>
              <a:buNone/>
            </a:pPr>
            <a:r>
              <a:rPr lang="en-US" sz="2400" dirty="0" smtClean="0">
                <a:solidFill>
                  <a:srgbClr val="FFFF00"/>
                </a:solidFill>
                <a:latin typeface="Times New Roman" pitchFamily="18" charset="0"/>
                <a:cs typeface="Times New Roman" pitchFamily="18" charset="0"/>
              </a:rPr>
              <a:t>Definition</a:t>
            </a:r>
          </a:p>
          <a:p>
            <a:r>
              <a:rPr lang="en-US" sz="2400" dirty="0" smtClean="0">
                <a:latin typeface="Times New Roman" pitchFamily="18" charset="0"/>
                <a:cs typeface="Times New Roman" pitchFamily="18" charset="0"/>
              </a:rPr>
              <a:t>Sickle cell anemia is an </a:t>
            </a:r>
            <a:r>
              <a:rPr lang="en-US" sz="2400" dirty="0" err="1" smtClean="0">
                <a:latin typeface="Times New Roman" pitchFamily="18" charset="0"/>
                <a:cs typeface="Times New Roman" pitchFamily="18" charset="0"/>
              </a:rPr>
              <a:t>autosomal</a:t>
            </a:r>
            <a:r>
              <a:rPr lang="en-US" sz="2400" dirty="0" smtClean="0">
                <a:latin typeface="Times New Roman" pitchFamily="18" charset="0"/>
                <a:cs typeface="Times New Roman" pitchFamily="18" charset="0"/>
              </a:rPr>
              <a:t> recessive, chronic, hemolytic blood disorder. </a:t>
            </a:r>
          </a:p>
          <a:p>
            <a:r>
              <a:rPr lang="en-US" sz="2400" dirty="0" smtClean="0">
                <a:latin typeface="Times New Roman" pitchFamily="18" charset="0"/>
                <a:cs typeface="Times New Roman" pitchFamily="18" charset="0"/>
              </a:rPr>
              <a:t>Patients with this disorder have abnormal hemoglobin (deoxygenated </a:t>
            </a:r>
            <a:r>
              <a:rPr lang="en-US" sz="2400" dirty="0" err="1" smtClean="0">
                <a:latin typeface="Times New Roman" pitchFamily="18" charset="0"/>
                <a:cs typeface="Times New Roman" pitchFamily="18" charset="0"/>
              </a:rPr>
              <a:t>hemoglobins</a:t>
            </a:r>
            <a:r>
              <a:rPr lang="en-US" sz="2400" dirty="0" smtClean="0">
                <a:latin typeface="Times New Roman" pitchFamily="18" charset="0"/>
                <a:cs typeface="Times New Roman" pitchFamily="18" charset="0"/>
              </a:rPr>
              <a:t>), which under low oxygen tension results in </a:t>
            </a:r>
            <a:r>
              <a:rPr lang="en-US" sz="2400" dirty="0" err="1" smtClean="0">
                <a:latin typeface="Times New Roman" pitchFamily="18" charset="0"/>
                <a:cs typeface="Times New Roman" pitchFamily="18" charset="0"/>
              </a:rPr>
              <a:t>sickling</a:t>
            </a:r>
            <a:r>
              <a:rPr lang="en-US" sz="2400" dirty="0" smtClean="0">
                <a:latin typeface="Times New Roman" pitchFamily="18" charset="0"/>
                <a:cs typeface="Times New Roman" pitchFamily="18" charset="0"/>
              </a:rPr>
              <a:t> of the red blood cells. </a:t>
            </a:r>
          </a:p>
          <a:p>
            <a:r>
              <a:rPr lang="en-US" sz="2400" dirty="0" smtClean="0">
                <a:latin typeface="Times New Roman" pitchFamily="18" charset="0"/>
                <a:cs typeface="Times New Roman" pitchFamily="18" charset="0"/>
              </a:rPr>
              <a:t>These blood cells have a reduced capacity to carry oxygen to the tissues and, because of damage to their membrane lipids and proteins, adhere to vascular endothelium and obstruct capillaries. </a:t>
            </a:r>
          </a:p>
        </p:txBody>
      </p:sp>
      <p:pic>
        <p:nvPicPr>
          <p:cNvPr id="25602" name="Picture 2" descr="http://t2.gstatic.com/images?q=tbn:ANd9GcRJV9Pqm7MehUYya6hh5fxRoPaJ4j8vjKn8CqBseHtThP4yrHFkKg"/>
          <p:cNvPicPr>
            <a:picLocks noChangeAspect="1" noChangeArrowheads="1"/>
          </p:cNvPicPr>
          <p:nvPr/>
        </p:nvPicPr>
        <p:blipFill>
          <a:blip r:embed="rId2" cstate="print"/>
          <a:srcRect/>
          <a:stretch>
            <a:fillRect/>
          </a:stretch>
        </p:blipFill>
        <p:spPr bwMode="auto">
          <a:xfrm>
            <a:off x="7162800" y="5029200"/>
            <a:ext cx="1724025" cy="1447801"/>
          </a:xfrm>
          <a:prstGeom prst="rect">
            <a:avLst/>
          </a:prstGeom>
          <a:noFill/>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The spleen traps and readily destroys these abnormal red cells. </a:t>
            </a:r>
          </a:p>
          <a:p>
            <a:r>
              <a:rPr lang="en-US" sz="2400" dirty="0" smtClean="0">
                <a:latin typeface="Times New Roman" pitchFamily="18" charset="0"/>
                <a:cs typeface="Times New Roman" pitchFamily="18" charset="0"/>
              </a:rPr>
              <a:t>The hematopoietic system responds to the resultant anemia by increasing the production of red blood cells, which requires compensatory hyperplasia of the bone marrow.</a:t>
            </a:r>
          </a:p>
          <a:p>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smtClean="0">
                <a:solidFill>
                  <a:srgbClr val="FFFF00"/>
                </a:solidFill>
                <a:latin typeface="Times New Roman" pitchFamily="18" charset="0"/>
                <a:cs typeface="Times New Roman" pitchFamily="18" charset="0"/>
              </a:rPr>
              <a:t>Homozygous Type- </a:t>
            </a:r>
            <a:r>
              <a:rPr lang="en-US" sz="2400" dirty="0" smtClean="0">
                <a:latin typeface="Times New Roman" pitchFamily="18" charset="0"/>
                <a:cs typeface="Times New Roman" pitchFamily="18" charset="0"/>
              </a:rPr>
              <a:t>here the whole of </a:t>
            </a:r>
            <a:r>
              <a:rPr lang="en-US" sz="2400" dirty="0" err="1" smtClean="0">
                <a:latin typeface="Times New Roman" pitchFamily="18" charset="0"/>
                <a:cs typeface="Times New Roman" pitchFamily="18" charset="0"/>
              </a:rPr>
              <a:t>HbA</a:t>
            </a:r>
            <a:r>
              <a:rPr lang="en-US" sz="2400" dirty="0" smtClean="0">
                <a:latin typeface="Times New Roman" pitchFamily="18" charset="0"/>
                <a:cs typeface="Times New Roman" pitchFamily="18" charset="0"/>
              </a:rPr>
              <a:t> is replaced by </a:t>
            </a:r>
            <a:r>
              <a:rPr lang="en-US" sz="2400" dirty="0" err="1" smtClean="0">
                <a:latin typeface="Times New Roman" pitchFamily="18" charset="0"/>
                <a:cs typeface="Times New Roman" pitchFamily="18" charset="0"/>
              </a:rPr>
              <a:t>HbS</a:t>
            </a:r>
            <a:r>
              <a:rPr lang="en-US" sz="2400" dirty="0" smtClean="0">
                <a:latin typeface="Times New Roman" pitchFamily="18" charset="0"/>
                <a:cs typeface="Times New Roman" pitchFamily="18" charset="0"/>
              </a:rPr>
              <a:t> and is called sickle cell disease.</a:t>
            </a:r>
          </a:p>
          <a:p>
            <a:r>
              <a:rPr lang="en-US" sz="2400" dirty="0" smtClean="0">
                <a:solidFill>
                  <a:srgbClr val="FFFF00"/>
                </a:solidFill>
                <a:latin typeface="Times New Roman" pitchFamily="18" charset="0"/>
                <a:cs typeface="Times New Roman" pitchFamily="18" charset="0"/>
              </a:rPr>
              <a:t>Heterozygous Type- </a:t>
            </a:r>
            <a:r>
              <a:rPr lang="en-US" sz="2400" dirty="0" smtClean="0">
                <a:latin typeface="Times New Roman" pitchFamily="18" charset="0"/>
                <a:cs typeface="Times New Roman" pitchFamily="18" charset="0"/>
              </a:rPr>
              <a:t>only 50% of the </a:t>
            </a:r>
            <a:r>
              <a:rPr lang="en-US" sz="2400" dirty="0" err="1" smtClean="0">
                <a:latin typeface="Times New Roman" pitchFamily="18" charset="0"/>
                <a:cs typeface="Times New Roman" pitchFamily="18" charset="0"/>
              </a:rPr>
              <a:t>HbA</a:t>
            </a:r>
            <a:r>
              <a:rPr lang="en-US" sz="2400" dirty="0" smtClean="0">
                <a:latin typeface="Times New Roman" pitchFamily="18" charset="0"/>
                <a:cs typeface="Times New Roman" pitchFamily="18" charset="0"/>
              </a:rPr>
              <a:t> is replaced by </a:t>
            </a:r>
            <a:r>
              <a:rPr lang="en-US" sz="2400" dirty="0" err="1" smtClean="0">
                <a:latin typeface="Times New Roman" pitchFamily="18" charset="0"/>
                <a:cs typeface="Times New Roman" pitchFamily="18" charset="0"/>
              </a:rPr>
              <a:t>HbS</a:t>
            </a:r>
            <a:r>
              <a:rPr lang="en-US" sz="2400" dirty="0" smtClean="0">
                <a:latin typeface="Times New Roman" pitchFamily="18" charset="0"/>
                <a:cs typeface="Times New Roman" pitchFamily="18" charset="0"/>
              </a:rPr>
              <a:t> and is known as </a:t>
            </a:r>
            <a:r>
              <a:rPr lang="en-US" sz="2400" i="1" dirty="0" smtClean="0">
                <a:latin typeface="Times New Roman" pitchFamily="18" charset="0"/>
                <a:cs typeface="Times New Roman" pitchFamily="18" charset="0"/>
              </a:rPr>
              <a:t>sickle cell trait.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r>
              <a:rPr lang="en-US" sz="2400" dirty="0" smtClean="0">
                <a:latin typeface="Times New Roman" pitchFamily="18" charset="0"/>
                <a:cs typeface="Times New Roman" pitchFamily="18" charset="0"/>
              </a:rPr>
              <a:t>Symptoms and signs vary considerably, most patients with the disease normally manifest mild, chronic features. </a:t>
            </a:r>
          </a:p>
          <a:p>
            <a:r>
              <a:rPr lang="en-US" sz="2400" dirty="0" smtClean="0">
                <a:latin typeface="Times New Roman" pitchFamily="18" charset="0"/>
                <a:cs typeface="Times New Roman" pitchFamily="18" charset="0"/>
              </a:rPr>
              <a:t>Long, quiet spells of hemolytic latency occur, occasionally punctuated by exacerbations known as sickle cell crises . </a:t>
            </a:r>
          </a:p>
          <a:p>
            <a:pPr>
              <a:buNone/>
            </a:pPr>
            <a:r>
              <a:rPr lang="en-US" sz="2400" dirty="0" smtClean="0">
                <a:solidFill>
                  <a:srgbClr val="FFFF00"/>
                </a:solidFill>
                <a:latin typeface="Times New Roman" pitchFamily="18" charset="0"/>
                <a:cs typeface="Times New Roman" pitchFamily="18" charset="0"/>
              </a:rPr>
              <a:t>During the crisis state, </a:t>
            </a:r>
          </a:p>
          <a:p>
            <a:r>
              <a:rPr lang="en-US" sz="2400" dirty="0" smtClean="0">
                <a:latin typeface="Times New Roman" pitchFamily="18" charset="0"/>
                <a:cs typeface="Times New Roman" pitchFamily="18" charset="0"/>
              </a:rPr>
              <a:t>severe abdominal, muscle, and joint pain,</a:t>
            </a:r>
          </a:p>
          <a:p>
            <a:r>
              <a:rPr lang="en-US" sz="2400" dirty="0" smtClean="0">
                <a:latin typeface="Times New Roman" pitchFamily="18" charset="0"/>
                <a:cs typeface="Times New Roman" pitchFamily="18" charset="0"/>
              </a:rPr>
              <a:t>have a high temperature, </a:t>
            </a:r>
          </a:p>
          <a:p>
            <a:r>
              <a:rPr lang="en-US" sz="2400" dirty="0" smtClean="0">
                <a:latin typeface="Times New Roman" pitchFamily="18" charset="0"/>
                <a:cs typeface="Times New Roman" pitchFamily="18" charset="0"/>
              </a:rPr>
              <a:t>Circulatory collapse. </a:t>
            </a:r>
          </a:p>
          <a:p>
            <a:pPr>
              <a:buNone/>
            </a:pPr>
            <a:r>
              <a:rPr lang="en-US" sz="2400" dirty="0" smtClean="0">
                <a:latin typeface="Times New Roman" pitchFamily="18" charset="0"/>
                <a:cs typeface="Times New Roman" pitchFamily="18" charset="0"/>
              </a:rPr>
              <a:t>During milder periods the patient may complain of fatigability, weakness, shortness of breath, and muscle and joint pain.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As in the other chronic </a:t>
            </a:r>
            <a:r>
              <a:rPr lang="en-US" sz="2400" dirty="0" err="1" smtClean="0">
                <a:latin typeface="Times New Roman" pitchFamily="18" charset="0"/>
                <a:cs typeface="Times New Roman" pitchFamily="18" charset="0"/>
              </a:rPr>
              <a:t>anemias</a:t>
            </a:r>
            <a:r>
              <a:rPr lang="en-US" sz="2400" dirty="0" smtClean="0">
                <a:latin typeface="Times New Roman" pitchFamily="18" charset="0"/>
                <a:cs typeface="Times New Roman" pitchFamily="18" charset="0"/>
              </a:rPr>
              <a:t>, the heart is usually enlarged and a murmur may be present. </a:t>
            </a:r>
          </a:p>
          <a:p>
            <a:r>
              <a:rPr lang="en-US" sz="2400" dirty="0" smtClean="0">
                <a:latin typeface="Times New Roman" pitchFamily="18" charset="0"/>
                <a:cs typeface="Times New Roman" pitchFamily="18" charset="0"/>
              </a:rPr>
              <a:t>The disease occurs mostly in children and adolescents. </a:t>
            </a:r>
          </a:p>
          <a:p>
            <a:r>
              <a:rPr lang="en-US" sz="2400" dirty="0" smtClean="0">
                <a:latin typeface="Times New Roman" pitchFamily="18" charset="0"/>
                <a:cs typeface="Times New Roman" pitchFamily="18" charset="0"/>
              </a:rPr>
              <a:t>It is compatible with a normal life span, although many patients die of complications of the disease before the age of 40 years.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Radiographic Features:</a:t>
            </a:r>
          </a:p>
          <a:p>
            <a:r>
              <a:rPr lang="en-US" sz="2400" dirty="0" smtClean="0">
                <a:latin typeface="Times New Roman" pitchFamily="18" charset="0"/>
                <a:cs typeface="Times New Roman" pitchFamily="18" charset="0"/>
              </a:rPr>
              <a:t>The hyperplasia of the bone marrow at the expense of </a:t>
            </a:r>
            <a:r>
              <a:rPr lang="en-US" sz="2400" dirty="0" err="1" smtClean="0">
                <a:latin typeface="Times New Roman" pitchFamily="18" charset="0"/>
                <a:cs typeface="Times New Roman" pitchFamily="18" charset="0"/>
              </a:rPr>
              <a:t>cancellous</a:t>
            </a:r>
            <a:r>
              <a:rPr lang="en-US" sz="2400" dirty="0" smtClean="0">
                <a:latin typeface="Times New Roman" pitchFamily="18" charset="0"/>
                <a:cs typeface="Times New Roman" pitchFamily="18" charset="0"/>
              </a:rPr>
              <a:t> bone is the primary reason for the radiographic manifestations of sickle cell anemia</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General radiographic features:</a:t>
            </a:r>
          </a:p>
          <a:p>
            <a:r>
              <a:rPr lang="en-US" sz="2400" dirty="0" smtClean="0">
                <a:latin typeface="Times New Roman" pitchFamily="18" charset="0"/>
                <a:cs typeface="Times New Roman" pitchFamily="18" charset="0"/>
              </a:rPr>
              <a:t> The thinning of individual </a:t>
            </a:r>
            <a:r>
              <a:rPr lang="en-US" sz="2400" dirty="0" err="1" smtClean="0">
                <a:latin typeface="Times New Roman" pitchFamily="18" charset="0"/>
                <a:cs typeface="Times New Roman" pitchFamily="18" charset="0"/>
              </a:rPr>
              <a:t>cancellous</a:t>
            </a:r>
            <a:r>
              <a:rPr lang="en-US" sz="2400" dirty="0" smtClean="0">
                <a:latin typeface="Times New Roman" pitchFamily="18" charset="0"/>
                <a:cs typeface="Times New Roman" pitchFamily="18" charset="0"/>
              </a:rPr>
              <a:t> trabeculae and cortices is most common in the vertebral bodies, long bones, skull, and jaws. </a:t>
            </a:r>
          </a:p>
          <a:p>
            <a:r>
              <a:rPr lang="en-US" sz="2400" dirty="0" smtClean="0">
                <a:latin typeface="Times New Roman" pitchFamily="18" charset="0"/>
                <a:cs typeface="Times New Roman" pitchFamily="18" charset="0"/>
              </a:rPr>
              <a:t>The skull may have widening of the </a:t>
            </a:r>
            <a:r>
              <a:rPr lang="en-US" sz="2400" dirty="0" err="1" smtClean="0">
                <a:latin typeface="Times New Roman" pitchFamily="18" charset="0"/>
                <a:cs typeface="Times New Roman" pitchFamily="18" charset="0"/>
              </a:rPr>
              <a:t>diploic</a:t>
            </a:r>
            <a:r>
              <a:rPr lang="en-US" sz="2400" dirty="0" smtClean="0">
                <a:latin typeface="Times New Roman" pitchFamily="18" charset="0"/>
                <a:cs typeface="Times New Roman" pitchFamily="18" charset="0"/>
              </a:rPr>
              <a:t> space and thinning of the inner and outer tables</a:t>
            </a:r>
            <a:endParaRPr lang="en-US" sz="2400" dirty="0">
              <a:latin typeface="Times New Roman" pitchFamily="18" charset="0"/>
              <a:cs typeface="Times New Roman" pitchFamily="18" charset="0"/>
            </a:endParaRPr>
          </a:p>
        </p:txBody>
      </p:sp>
      <p:pic>
        <p:nvPicPr>
          <p:cNvPr id="20481" name="Picture 1"/>
          <p:cNvPicPr>
            <a:picLocks noChangeAspect="1" noChangeArrowheads="1"/>
          </p:cNvPicPr>
          <p:nvPr/>
        </p:nvPicPr>
        <p:blipFill>
          <a:blip r:embed="rId2" cstate="print"/>
          <a:srcRect/>
          <a:stretch>
            <a:fillRect/>
          </a:stretch>
        </p:blipFill>
        <p:spPr bwMode="auto">
          <a:xfrm>
            <a:off x="5867400" y="3810000"/>
            <a:ext cx="2971800" cy="27713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609600" y="762000"/>
            <a:ext cx="7467600" cy="4525963"/>
          </a:xfrm>
        </p:spPr>
        <p:txBody>
          <a:bodyPr>
            <a:normAutofit/>
          </a:bodyPr>
          <a:lstStyle/>
          <a:p>
            <a:r>
              <a:rPr lang="en-US" sz="2400" dirty="0" smtClean="0">
                <a:latin typeface="Times New Roman" pitchFamily="18" charset="0"/>
                <a:cs typeface="Times New Roman" pitchFamily="18" charset="0"/>
              </a:rPr>
              <a:t>In extreme cases (5%) the outer table of the skull will not be apparent and a </a:t>
            </a:r>
            <a:r>
              <a:rPr lang="en-US" sz="2400" dirty="0" smtClean="0">
                <a:solidFill>
                  <a:srgbClr val="FFFF00"/>
                </a:solidFill>
                <a:latin typeface="Times New Roman" pitchFamily="18" charset="0"/>
                <a:cs typeface="Times New Roman" pitchFamily="18" charset="0"/>
              </a:rPr>
              <a:t>hair-on-end appearance </a:t>
            </a:r>
            <a:r>
              <a:rPr lang="en-US" sz="2400" dirty="0" smtClean="0">
                <a:latin typeface="Times New Roman" pitchFamily="18" charset="0"/>
                <a:cs typeface="Times New Roman" pitchFamily="18" charset="0"/>
              </a:rPr>
              <a:t>may occur.</a:t>
            </a:r>
          </a:p>
          <a:p>
            <a:r>
              <a:rPr lang="en-US" sz="2400" dirty="0" smtClean="0">
                <a:latin typeface="Times New Roman" pitchFamily="18" charset="0"/>
                <a:cs typeface="Times New Roman" pitchFamily="18" charset="0"/>
              </a:rPr>
              <a:t>Small areas of infarction may be present within bones after blockage of the microvasculature; these are seen </a:t>
            </a:r>
            <a:r>
              <a:rPr lang="en-US" sz="2400" dirty="0" err="1" smtClean="0">
                <a:latin typeface="Times New Roman" pitchFamily="18" charset="0"/>
                <a:cs typeface="Times New Roman" pitchFamily="18" charset="0"/>
              </a:rPr>
              <a:t>radiographically</a:t>
            </a:r>
            <a:r>
              <a:rPr lang="en-US" sz="2400" dirty="0" smtClean="0">
                <a:latin typeface="Times New Roman" pitchFamily="18" charset="0"/>
                <a:cs typeface="Times New Roman" pitchFamily="18" charset="0"/>
              </a:rPr>
              <a:t> as areas of localized bone sclerosis.</a:t>
            </a:r>
            <a:endParaRPr lang="en-US" sz="2400" dirty="0">
              <a:latin typeface="Times New Roman" pitchFamily="18" charset="0"/>
              <a:cs typeface="Times New Roman" pitchFamily="18" charset="0"/>
            </a:endParaRPr>
          </a:p>
        </p:txBody>
      </p:sp>
      <p:pic>
        <p:nvPicPr>
          <p:cNvPr id="19457" name="Picture 1"/>
          <p:cNvPicPr>
            <a:picLocks noChangeAspect="1" noChangeArrowheads="1"/>
          </p:cNvPicPr>
          <p:nvPr/>
        </p:nvPicPr>
        <p:blipFill>
          <a:blip r:embed="rId2" cstate="print"/>
          <a:srcRect/>
          <a:stretch>
            <a:fillRect/>
          </a:stretch>
        </p:blipFill>
        <p:spPr bwMode="auto">
          <a:xfrm>
            <a:off x="3810000" y="3429000"/>
            <a:ext cx="3962400" cy="3065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Osteomyelitis may complicate sickle cell anemia if infection begins in an area of pronounced </a:t>
            </a:r>
            <a:r>
              <a:rPr lang="en-US" sz="2400" dirty="0" err="1" smtClean="0">
                <a:latin typeface="Times New Roman" pitchFamily="18" charset="0"/>
                <a:cs typeface="Times New Roman" pitchFamily="18" charset="0"/>
              </a:rPr>
              <a:t>hypovascularity</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There may also be retardation of generalized bone growth.</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Osteitis</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fibrosa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cystica</a:t>
            </a:r>
            <a:r>
              <a:rPr lang="en-US" sz="2400" dirty="0" smtClean="0">
                <a:latin typeface="Times New Roman" pitchFamily="18" charset="0"/>
                <a:cs typeface="Times New Roman" pitchFamily="18" charset="0"/>
              </a:rPr>
              <a:t> are localized regions of bone loss produced by </a:t>
            </a:r>
            <a:r>
              <a:rPr lang="en-US" sz="2400" dirty="0" err="1" smtClean="0">
                <a:latin typeface="Times New Roman" pitchFamily="18" charset="0"/>
                <a:cs typeface="Times New Roman" pitchFamily="18" charset="0"/>
              </a:rPr>
              <a:t>osteoclastic</a:t>
            </a:r>
            <a:r>
              <a:rPr lang="en-US" sz="2400" dirty="0" smtClean="0">
                <a:latin typeface="Times New Roman" pitchFamily="18" charset="0"/>
                <a:cs typeface="Times New Roman" pitchFamily="18" charset="0"/>
              </a:rPr>
              <a:t> activity, resulting in a loss of all apparent bone structure.</a:t>
            </a:r>
          </a:p>
          <a:p>
            <a:endParaRPr lang="en-US" sz="2400" dirty="0">
              <a:latin typeface="Times New Roman" pitchFamily="18" charset="0"/>
              <a:cs typeface="Times New Roman" pitchFamily="18" charset="0"/>
            </a:endParaRPr>
          </a:p>
        </p:txBody>
      </p:sp>
      <p:pic>
        <p:nvPicPr>
          <p:cNvPr id="4" name="Picture 2" descr="http://upload.wikimedia.org/wikipedia/commons/thumb/d/d6/Brown_tumours_of_the_hands.jpg/220px-Brown_tumours_of_the_hands.jpg"/>
          <p:cNvPicPr>
            <a:picLocks noChangeAspect="1" noChangeArrowheads="1"/>
          </p:cNvPicPr>
          <p:nvPr/>
        </p:nvPicPr>
        <p:blipFill>
          <a:blip r:embed="rId2" cstate="print"/>
          <a:srcRect/>
          <a:stretch>
            <a:fillRect/>
          </a:stretch>
        </p:blipFill>
        <p:spPr bwMode="auto">
          <a:xfrm>
            <a:off x="4191000" y="3048000"/>
            <a:ext cx="3352800" cy="3352801"/>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 of the jaws</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general osteoporosis - because of a decrease in the volume of trabecular bone </a:t>
            </a:r>
          </a:p>
          <a:p>
            <a:r>
              <a:rPr lang="en-US" sz="2400" dirty="0" smtClean="0">
                <a:latin typeface="Times New Roman" pitchFamily="18" charset="0"/>
                <a:cs typeface="Times New Roman" pitchFamily="18" charset="0"/>
              </a:rPr>
              <a:t>thinning of the cortical plates. </a:t>
            </a:r>
          </a:p>
          <a:p>
            <a:r>
              <a:rPr lang="en-US" sz="2400" dirty="0" smtClean="0">
                <a:latin typeface="Times New Roman" pitchFamily="18" charset="0"/>
                <a:cs typeface="Times New Roman" pitchFamily="18" charset="0"/>
              </a:rPr>
              <a:t>The bone pattern may be altered to one with fewer but coarser trabeculae</a:t>
            </a:r>
            <a:endParaRPr lang="en-US" sz="2400" dirty="0">
              <a:latin typeface="Times New Roman" pitchFamily="18" charset="0"/>
              <a:cs typeface="Times New Roman" pitchFamily="18" charset="0"/>
            </a:endParaRPr>
          </a:p>
        </p:txBody>
      </p:sp>
      <p:pic>
        <p:nvPicPr>
          <p:cNvPr id="17409" name="Picture 1"/>
          <p:cNvPicPr>
            <a:picLocks noChangeAspect="1" noChangeArrowheads="1"/>
          </p:cNvPicPr>
          <p:nvPr/>
        </p:nvPicPr>
        <p:blipFill>
          <a:blip r:embed="rId2" cstate="print"/>
          <a:srcRect/>
          <a:stretch>
            <a:fillRect/>
          </a:stretch>
        </p:blipFill>
        <p:spPr bwMode="auto">
          <a:xfrm>
            <a:off x="3733800" y="3733800"/>
            <a:ext cx="3352800" cy="24829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just">
              <a:lnSpc>
                <a:spcPct val="150000"/>
              </a:lnSpc>
            </a:pPr>
            <a:r>
              <a:rPr lang="en-US" sz="2400" dirty="0" smtClean="0">
                <a:latin typeface="Times New Roman" pitchFamily="18" charset="0"/>
                <a:cs typeface="Times New Roman" pitchFamily="18" charset="0"/>
              </a:rPr>
              <a:t>In inter dental portions of the jaws, the trabeculae are coarser and appear as horizontal rows creating a </a:t>
            </a:r>
            <a:r>
              <a:rPr lang="en-US" sz="2400" i="1" dirty="0" smtClean="0">
                <a:solidFill>
                  <a:srgbClr val="FFFF00"/>
                </a:solidFill>
                <a:latin typeface="Times New Roman" pitchFamily="18" charset="0"/>
                <a:cs typeface="Times New Roman" pitchFamily="18" charset="0"/>
              </a:rPr>
              <a:t>step ladder effect.</a:t>
            </a:r>
            <a:endParaRPr lang="en-US" sz="2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Radiographs of the jaws of children -high frequency of severe osteoporosis.</a:t>
            </a:r>
          </a:p>
          <a:p>
            <a:r>
              <a:rPr lang="en-US" sz="2400" dirty="0" smtClean="0">
                <a:latin typeface="Times New Roman" pitchFamily="18" charset="0"/>
                <a:cs typeface="Times New Roman" pitchFamily="18" charset="0"/>
              </a:rPr>
              <a:t>Rarely, bone marrow hyperplasia may cause enlargement and protrusion of the maxillary alveolar ridge.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latin typeface="Times New Roman" pitchFamily="18" charset="0"/>
                <a:cs typeface="Times New Roman" pitchFamily="18" charset="0"/>
              </a:rPr>
              <a:t>Oral Considerations in the Management of Sickle Cell Disease: A Case Report</a:t>
            </a:r>
            <a:endParaRPr lang="en-US" sz="2400" dirty="0">
              <a:latin typeface="Times New Roman" pitchFamily="18" charset="0"/>
              <a:cs typeface="Times New Roman" pitchFamily="18" charset="0"/>
            </a:endParaRPr>
          </a:p>
        </p:txBody>
      </p:sp>
      <p:pic>
        <p:nvPicPr>
          <p:cNvPr id="4098" name="Picture 2"/>
          <p:cNvPicPr>
            <a:picLocks noGrp="1" noChangeAspect="1" noChangeArrowheads="1"/>
          </p:cNvPicPr>
          <p:nvPr>
            <p:ph idx="1"/>
          </p:nvPr>
        </p:nvPicPr>
        <p:blipFill>
          <a:blip r:embed="rId2" cstate="print"/>
          <a:srcRect/>
          <a:stretch>
            <a:fillRect/>
          </a:stretch>
        </p:blipFill>
        <p:spPr bwMode="auto">
          <a:xfrm>
            <a:off x="1600200" y="1447800"/>
            <a:ext cx="2514600" cy="2658294"/>
          </a:xfrm>
          <a:prstGeom prst="rect">
            <a:avLst/>
          </a:prstGeom>
          <a:noFill/>
          <a:ln w="9525">
            <a:noFill/>
            <a:miter lim="800000"/>
            <a:headEnd/>
            <a:tailEnd/>
          </a:ln>
        </p:spPr>
      </p:pic>
      <p:pic>
        <p:nvPicPr>
          <p:cNvPr id="4099" name="Picture 3"/>
          <p:cNvPicPr>
            <a:picLocks noChangeAspect="1" noChangeArrowheads="1"/>
          </p:cNvPicPr>
          <p:nvPr/>
        </p:nvPicPr>
        <p:blipFill>
          <a:blip r:embed="rId3" cstate="print"/>
          <a:srcRect/>
          <a:stretch>
            <a:fillRect/>
          </a:stretch>
        </p:blipFill>
        <p:spPr bwMode="auto">
          <a:xfrm>
            <a:off x="4191000" y="1600200"/>
            <a:ext cx="2438400" cy="2442739"/>
          </a:xfrm>
          <a:prstGeom prst="rect">
            <a:avLst/>
          </a:prstGeom>
          <a:noFill/>
          <a:ln w="9525">
            <a:noFill/>
            <a:miter lim="800000"/>
            <a:headEnd/>
            <a:tailEnd/>
          </a:ln>
        </p:spPr>
      </p:pic>
      <p:pic>
        <p:nvPicPr>
          <p:cNvPr id="4100" name="Picture 4"/>
          <p:cNvPicPr>
            <a:picLocks noChangeAspect="1" noChangeArrowheads="1"/>
          </p:cNvPicPr>
          <p:nvPr/>
        </p:nvPicPr>
        <p:blipFill>
          <a:blip r:embed="rId4" cstate="print"/>
          <a:srcRect/>
          <a:stretch>
            <a:fillRect/>
          </a:stretch>
        </p:blipFill>
        <p:spPr bwMode="auto">
          <a:xfrm>
            <a:off x="2514600" y="4038600"/>
            <a:ext cx="2671761" cy="2655634"/>
          </a:xfrm>
          <a:prstGeom prst="rect">
            <a:avLst/>
          </a:prstGeom>
          <a:noFill/>
          <a:ln w="9525">
            <a:noFill/>
            <a:miter lim="800000"/>
            <a:headEnd/>
            <a:tailEnd/>
          </a:ln>
        </p:spPr>
      </p:pic>
      <p:sp>
        <p:nvSpPr>
          <p:cNvPr id="7" name="Rectangle 6"/>
          <p:cNvSpPr/>
          <p:nvPr/>
        </p:nvSpPr>
        <p:spPr>
          <a:xfrm>
            <a:off x="5943600" y="5486400"/>
            <a:ext cx="2437655" cy="369332"/>
          </a:xfrm>
          <a:prstGeom prst="rect">
            <a:avLst/>
          </a:prstGeom>
        </p:spPr>
        <p:txBody>
          <a:bodyPr wrap="none">
            <a:spAutoFit/>
          </a:bodyPr>
          <a:lstStyle/>
          <a:p>
            <a:r>
              <a:rPr lang="nl-NL" dirty="0" smtClean="0">
                <a:solidFill>
                  <a:srgbClr val="FFFF00"/>
                </a:solidFill>
                <a:latin typeface="Times New Roman" pitchFamily="18" charset="0"/>
                <a:cs typeface="Times New Roman" pitchFamily="18" charset="0"/>
              </a:rPr>
              <a:t>OHDM - Vol. 11 - No. 3</a:t>
            </a:r>
            <a:endParaRPr lang="en-US"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457200" y="1848525"/>
            <a:ext cx="7467600" cy="4029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THALASSEMIA</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Synonyms</a:t>
            </a:r>
          </a:p>
          <a:p>
            <a:r>
              <a:rPr lang="en-US" sz="2400" dirty="0" smtClean="0">
                <a:latin typeface="Times New Roman" pitchFamily="18" charset="0"/>
                <a:cs typeface="Times New Roman" pitchFamily="18" charset="0"/>
              </a:rPr>
              <a:t>Cooley's anemia, Mediterranean anemia, and </a:t>
            </a:r>
            <a:r>
              <a:rPr lang="en-US" sz="2400" dirty="0" err="1" smtClean="0">
                <a:latin typeface="Times New Roman" pitchFamily="18" charset="0"/>
                <a:cs typeface="Times New Roman" pitchFamily="18" charset="0"/>
              </a:rPr>
              <a:t>erythroblastic</a:t>
            </a:r>
            <a:r>
              <a:rPr lang="en-US" sz="2400" dirty="0" smtClean="0">
                <a:latin typeface="Times New Roman" pitchFamily="18" charset="0"/>
                <a:cs typeface="Times New Roman" pitchFamily="18" charset="0"/>
              </a:rPr>
              <a:t> anemia.</a:t>
            </a:r>
          </a:p>
          <a:p>
            <a:pPr>
              <a:buNone/>
            </a:pPr>
            <a:r>
              <a:rPr lang="en-US" sz="2400" dirty="0" smtClean="0">
                <a:solidFill>
                  <a:srgbClr val="FFFF00"/>
                </a:solidFill>
                <a:latin typeface="Times New Roman" pitchFamily="18" charset="0"/>
                <a:cs typeface="Times New Roman" pitchFamily="18" charset="0"/>
              </a:rPr>
              <a:t>Definition</a:t>
            </a:r>
          </a:p>
          <a:p>
            <a:r>
              <a:rPr lang="en-US" sz="2400" dirty="0" err="1" smtClean="0">
                <a:latin typeface="Times New Roman" pitchFamily="18" charset="0"/>
                <a:cs typeface="Times New Roman" pitchFamily="18" charset="0"/>
              </a:rPr>
              <a:t>Thalassemia</a:t>
            </a:r>
            <a:r>
              <a:rPr lang="en-US" sz="2400" dirty="0" smtClean="0">
                <a:latin typeface="Times New Roman" pitchFamily="18" charset="0"/>
                <a:cs typeface="Times New Roman" pitchFamily="18" charset="0"/>
              </a:rPr>
              <a:t> is a hereditary disorder that results in a defect in hemoglobin synthesis. </a:t>
            </a:r>
          </a:p>
          <a:p>
            <a:r>
              <a:rPr lang="en-US" sz="2400" dirty="0" smtClean="0">
                <a:latin typeface="Times New Roman" pitchFamily="18" charset="0"/>
                <a:cs typeface="Times New Roman" pitchFamily="18" charset="0"/>
              </a:rPr>
              <a:t>This defect may involve either the alpha or beta globulin gene.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Heterozygous form (</a:t>
            </a:r>
            <a:r>
              <a:rPr lang="en-US" sz="2400" dirty="0" err="1" smtClean="0">
                <a:latin typeface="Times New Roman" pitchFamily="18" charset="0"/>
                <a:cs typeface="Times New Roman" pitchFamily="18" charset="0"/>
              </a:rPr>
              <a:t>thalassemia</a:t>
            </a:r>
            <a:r>
              <a:rPr lang="en-US" sz="2400" dirty="0" smtClean="0">
                <a:latin typeface="Times New Roman" pitchFamily="18" charset="0"/>
                <a:cs typeface="Times New Roman" pitchFamily="18" charset="0"/>
              </a:rPr>
              <a:t> minor)</a:t>
            </a:r>
          </a:p>
          <a:p>
            <a:r>
              <a:rPr lang="en-US" sz="2400" dirty="0" smtClean="0">
                <a:latin typeface="Times New Roman" pitchFamily="18" charset="0"/>
                <a:cs typeface="Times New Roman" pitchFamily="18" charset="0"/>
              </a:rPr>
              <a:t>Homozygous form (</a:t>
            </a:r>
            <a:r>
              <a:rPr lang="en-US" sz="2400" dirty="0" err="1" smtClean="0">
                <a:latin typeface="Times New Roman" pitchFamily="18" charset="0"/>
                <a:cs typeface="Times New Roman" pitchFamily="18" charset="0"/>
              </a:rPr>
              <a:t>thalassemia</a:t>
            </a:r>
            <a:r>
              <a:rPr lang="en-US" sz="2400" dirty="0" smtClean="0">
                <a:latin typeface="Times New Roman" pitchFamily="18" charset="0"/>
                <a:cs typeface="Times New Roman" pitchFamily="18" charset="0"/>
              </a:rPr>
              <a:t> major)</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381000" y="457200"/>
            <a:ext cx="7467600" cy="4525963"/>
          </a:xfrm>
        </p:spPr>
        <p:txBody>
          <a:bodyPr>
            <a:no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In the severe form of the disease, the onset is in infancy and the survival time may be short. </a:t>
            </a:r>
          </a:p>
          <a:p>
            <a:r>
              <a:rPr lang="en-US" sz="2400" dirty="0" smtClean="0">
                <a:latin typeface="Times New Roman" pitchFamily="18" charset="0"/>
                <a:cs typeface="Times New Roman" pitchFamily="18" charset="0"/>
              </a:rPr>
              <a:t>The face develops prominent cheekbones and a protrusive </a:t>
            </a:r>
            <a:r>
              <a:rPr lang="en-US" sz="2400" dirty="0" err="1" smtClean="0">
                <a:latin typeface="Times New Roman" pitchFamily="18" charset="0"/>
                <a:cs typeface="Times New Roman" pitchFamily="18" charset="0"/>
              </a:rPr>
              <a:t>premaxilla</a:t>
            </a:r>
            <a:r>
              <a:rPr lang="en-US" sz="2400" dirty="0" smtClean="0">
                <a:latin typeface="Times New Roman" pitchFamily="18" charset="0"/>
                <a:cs typeface="Times New Roman" pitchFamily="18" charset="0"/>
              </a:rPr>
              <a:t>, resulting in a </a:t>
            </a:r>
            <a:r>
              <a:rPr lang="en-US" sz="2400" dirty="0" smtClean="0">
                <a:solidFill>
                  <a:srgbClr val="FFFF00"/>
                </a:solidFill>
                <a:latin typeface="Times New Roman" pitchFamily="18" charset="0"/>
                <a:cs typeface="Times New Roman" pitchFamily="18" charset="0"/>
              </a:rPr>
              <a:t>"rodent-like" face</a:t>
            </a:r>
            <a:r>
              <a:rPr lang="en-US" sz="2400" dirty="0" smtClean="0">
                <a:latin typeface="Times New Roman" pitchFamily="18" charset="0"/>
                <a:cs typeface="Times New Roman" pitchFamily="18" charset="0"/>
              </a:rPr>
              <a:t>. </a:t>
            </a: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pPr>
              <a:buNone/>
            </a:pPr>
            <a:endParaRPr lang="en-US" sz="2400" dirty="0" smtClean="0">
              <a:latin typeface="Times New Roman" pitchFamily="18" charset="0"/>
              <a:cs typeface="Times New Roman" pitchFamily="18" charset="0"/>
            </a:endParaRPr>
          </a:p>
          <a:p>
            <a:pPr>
              <a:buNone/>
            </a:pPr>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milder form of the disease occurs in adults.</a:t>
            </a:r>
            <a:endParaRPr lang="en-US" sz="2400" dirty="0">
              <a:latin typeface="Times New Roman" pitchFamily="18" charset="0"/>
              <a:cs typeface="Times New Roman" pitchFamily="18" charset="0"/>
            </a:endParaRPr>
          </a:p>
        </p:txBody>
      </p:sp>
      <p:pic>
        <p:nvPicPr>
          <p:cNvPr id="13314" name="Picture 2" descr="http://t2.gstatic.com/images?q=tbn:ANd9GcTY9wB9nCeYJfJDlFs72zalfS-jgCl1ABNpW3AGqVritjzvDE3w4w"/>
          <p:cNvPicPr>
            <a:picLocks noChangeAspect="1" noChangeArrowheads="1"/>
          </p:cNvPicPr>
          <p:nvPr/>
        </p:nvPicPr>
        <p:blipFill>
          <a:blip r:embed="rId2" cstate="print"/>
          <a:srcRect t="12632" r="50766"/>
          <a:stretch>
            <a:fillRect/>
          </a:stretch>
        </p:blipFill>
        <p:spPr bwMode="auto">
          <a:xfrm>
            <a:off x="4539832" y="2590800"/>
            <a:ext cx="1708567" cy="2165668"/>
          </a:xfrm>
          <a:prstGeom prst="rect">
            <a:avLst/>
          </a:prstGeom>
          <a:noFill/>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pPr>
              <a:buNone/>
            </a:pPr>
            <a:r>
              <a:rPr lang="en-US" sz="2400" dirty="0" smtClean="0">
                <a:latin typeface="Times New Roman" pitchFamily="18" charset="0"/>
                <a:cs typeface="Times New Roman" pitchFamily="18" charset="0"/>
              </a:rPr>
              <a:t>General radiographic features:</a:t>
            </a:r>
          </a:p>
          <a:p>
            <a:pPr>
              <a:buNone/>
            </a:pPr>
            <a:r>
              <a:rPr lang="en-US" sz="2400" dirty="0" smtClean="0">
                <a:latin typeface="Times New Roman" pitchFamily="18" charset="0"/>
                <a:cs typeface="Times New Roman" pitchFamily="18" charset="0"/>
              </a:rPr>
              <a:t>               Result from hyperplasia of the ineffective bone marrow and its subsequent failure to produce normal red cells.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Generalized radiolucency of the long bones with cortical thinning.</a:t>
            </a:r>
          </a:p>
          <a:p>
            <a:r>
              <a:rPr lang="en-US" sz="2400" dirty="0" smtClean="0">
                <a:latin typeface="Times New Roman" pitchFamily="18" charset="0"/>
                <a:cs typeface="Times New Roman" pitchFamily="18" charset="0"/>
              </a:rPr>
              <a:t>In the skull the </a:t>
            </a:r>
            <a:r>
              <a:rPr lang="en-US" sz="2400" dirty="0" err="1" smtClean="0">
                <a:latin typeface="Times New Roman" pitchFamily="18" charset="0"/>
                <a:cs typeface="Times New Roman" pitchFamily="18" charset="0"/>
              </a:rPr>
              <a:t>diploic</a:t>
            </a:r>
            <a:r>
              <a:rPr lang="en-US" sz="2400" dirty="0" smtClean="0">
                <a:latin typeface="Times New Roman" pitchFamily="18" charset="0"/>
                <a:cs typeface="Times New Roman" pitchFamily="18" charset="0"/>
              </a:rPr>
              <a:t> space exhibits marked thickening, especially in the frontal region. </a:t>
            </a:r>
          </a:p>
        </p:txBody>
      </p:sp>
      <p:pic>
        <p:nvPicPr>
          <p:cNvPr id="11266" name="Picture 2" descr="http://t3.gstatic.com/images?q=tbn:ANd9GcRbOuRJGig6kJ8k0xwaEoQ1GDIuKCC6YMZOOdhZQqBoSA9cCnPF"/>
          <p:cNvPicPr>
            <a:picLocks noChangeAspect="1" noChangeArrowheads="1"/>
          </p:cNvPicPr>
          <p:nvPr/>
        </p:nvPicPr>
        <p:blipFill>
          <a:blip r:embed="rId2" cstate="print"/>
          <a:srcRect/>
          <a:stretch>
            <a:fillRect/>
          </a:stretch>
        </p:blipFill>
        <p:spPr bwMode="auto">
          <a:xfrm>
            <a:off x="4800599" y="3960876"/>
            <a:ext cx="3034731" cy="2439924"/>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4. Brown tumors </a:t>
            </a:r>
            <a:r>
              <a:rPr lang="en-US" sz="2400" dirty="0" smtClean="0">
                <a:latin typeface="Times New Roman" pitchFamily="18" charset="0"/>
                <a:cs typeface="Times New Roman" pitchFamily="18" charset="0"/>
              </a:rPr>
              <a:t>occur late in the disease and in about 10% of cases. These peripheral or central tumors of bone are radiolucent. The gross specimen has a brown or reddish-brown color.</a:t>
            </a:r>
          </a:p>
          <a:p>
            <a:pPr>
              <a:buNone/>
            </a:pPr>
            <a:r>
              <a:rPr lang="en-US" sz="2400" dirty="0" smtClean="0">
                <a:latin typeface="Times New Roman" pitchFamily="18" charset="0"/>
                <a:cs typeface="Times New Roman" pitchFamily="18" charset="0"/>
              </a:rPr>
              <a:t>5. </a:t>
            </a:r>
            <a:r>
              <a:rPr lang="en-US" sz="2400" dirty="0" smtClean="0">
                <a:solidFill>
                  <a:srgbClr val="FFFF00"/>
                </a:solidFill>
                <a:latin typeface="Times New Roman" pitchFamily="18" charset="0"/>
                <a:cs typeface="Times New Roman" pitchFamily="18" charset="0"/>
              </a:rPr>
              <a:t>Pathologic calcifications </a:t>
            </a:r>
            <a:r>
              <a:rPr lang="en-US" sz="2400" dirty="0" smtClean="0">
                <a:latin typeface="Times New Roman" pitchFamily="18" charset="0"/>
                <a:cs typeface="Times New Roman" pitchFamily="18" charset="0"/>
              </a:rPr>
              <a:t>in soft tissues have a </a:t>
            </a:r>
            <a:r>
              <a:rPr lang="en-US" sz="2400" dirty="0" err="1" smtClean="0">
                <a:latin typeface="Times New Roman" pitchFamily="18" charset="0"/>
                <a:cs typeface="Times New Roman" pitchFamily="18" charset="0"/>
              </a:rPr>
              <a:t>punctate</a:t>
            </a:r>
            <a:r>
              <a:rPr lang="en-US" sz="2400" dirty="0" smtClean="0">
                <a:latin typeface="Times New Roman" pitchFamily="18" charset="0"/>
                <a:cs typeface="Times New Roman" pitchFamily="18" charset="0"/>
              </a:rPr>
              <a:t> or nodular appearance and occur in the kidneys and joints.</a:t>
            </a:r>
          </a:p>
          <a:p>
            <a:pPr>
              <a:buNone/>
            </a:pPr>
            <a:r>
              <a:rPr lang="en-US" sz="2400" dirty="0" smtClean="0">
                <a:latin typeface="Times New Roman" pitchFamily="18" charset="0"/>
                <a:cs typeface="Times New Roman" pitchFamily="18" charset="0"/>
              </a:rPr>
              <a:t>6. In prominent hyperparathyroidism, the entire </a:t>
            </a:r>
            <a:r>
              <a:rPr lang="en-US" sz="2400" dirty="0" err="1" smtClean="0">
                <a:latin typeface="Times New Roman" pitchFamily="18" charset="0"/>
                <a:cs typeface="Times New Roman" pitchFamily="18" charset="0"/>
              </a:rPr>
              <a:t>calvarium</a:t>
            </a:r>
            <a:r>
              <a:rPr lang="en-US" sz="2400" dirty="0" smtClean="0">
                <a:latin typeface="Times New Roman" pitchFamily="18" charset="0"/>
                <a:cs typeface="Times New Roman" pitchFamily="18" charset="0"/>
              </a:rPr>
              <a:t> has a granular appearance caused by the loss of central (</a:t>
            </a:r>
            <a:r>
              <a:rPr lang="en-US" sz="2400" dirty="0" err="1" smtClean="0">
                <a:latin typeface="Times New Roman" pitchFamily="18" charset="0"/>
                <a:cs typeface="Times New Roman" pitchFamily="18" charset="0"/>
              </a:rPr>
              <a:t>diploic</a:t>
            </a:r>
            <a:r>
              <a:rPr lang="en-US" sz="2400" dirty="0" smtClean="0">
                <a:latin typeface="Times New Roman" pitchFamily="18" charset="0"/>
                <a:cs typeface="Times New Roman" pitchFamily="18" charset="0"/>
              </a:rPr>
              <a:t>) trabeculae and thinning of the cortical tables.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The skull shows a generalized </a:t>
            </a:r>
            <a:r>
              <a:rPr lang="en-US" sz="2400" dirty="0" smtClean="0">
                <a:solidFill>
                  <a:srgbClr val="FFFF00"/>
                </a:solidFill>
                <a:latin typeface="Times New Roman" pitchFamily="18" charset="0"/>
                <a:cs typeface="Times New Roman" pitchFamily="18" charset="0"/>
              </a:rPr>
              <a:t>granular appearance </a:t>
            </a:r>
            <a:r>
              <a:rPr lang="en-US" sz="2400" dirty="0" smtClean="0">
                <a:latin typeface="Times New Roman" pitchFamily="18" charset="0"/>
                <a:cs typeface="Times New Roman" pitchFamily="18" charset="0"/>
              </a:rPr>
              <a:t>and occasionally a </a:t>
            </a:r>
            <a:r>
              <a:rPr lang="en-US" sz="2400" dirty="0" smtClean="0">
                <a:solidFill>
                  <a:srgbClr val="FFFF00"/>
                </a:solidFill>
                <a:latin typeface="Times New Roman" pitchFamily="18" charset="0"/>
                <a:cs typeface="Times New Roman" pitchFamily="18" charset="0"/>
              </a:rPr>
              <a:t>hair-on-end</a:t>
            </a:r>
            <a:r>
              <a:rPr lang="en-US" sz="2400" dirty="0" smtClean="0">
                <a:latin typeface="Times New Roman" pitchFamily="18" charset="0"/>
                <a:cs typeface="Times New Roman" pitchFamily="18" charset="0"/>
              </a:rPr>
              <a:t> effect may develop.</a:t>
            </a:r>
          </a:p>
          <a:p>
            <a:endParaRPr lang="en-US" sz="2400" dirty="0">
              <a:latin typeface="Times New Roman" pitchFamily="18" charset="0"/>
              <a:cs typeface="Times New Roman" pitchFamily="18" charset="0"/>
            </a:endParaRPr>
          </a:p>
        </p:txBody>
      </p:sp>
      <p:pic>
        <p:nvPicPr>
          <p:cNvPr id="4" name="Picture 10" descr="http://t3.gstatic.com/images?q=tbn:ANd9GcQuscuKRxlD8oJQ4SflXRaK_zABRuYSbW33fJCo7H9epkzD4odA8Q"/>
          <p:cNvPicPr>
            <a:picLocks noChangeAspect="1" noChangeArrowheads="1"/>
          </p:cNvPicPr>
          <p:nvPr/>
        </p:nvPicPr>
        <p:blipFill>
          <a:blip r:embed="rId2" cstate="print"/>
          <a:srcRect/>
          <a:stretch>
            <a:fillRect/>
          </a:stretch>
        </p:blipFill>
        <p:spPr bwMode="auto">
          <a:xfrm>
            <a:off x="4953000" y="3124200"/>
            <a:ext cx="2743200" cy="3325094"/>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appearance of the jaws</a:t>
            </a:r>
            <a:r>
              <a:rPr lang="en-US" sz="2400" dirty="0" smtClean="0">
                <a:latin typeface="Times New Roman" pitchFamily="18" charset="0"/>
                <a:cs typeface="Times New Roman" pitchFamily="18" charset="0"/>
              </a:rPr>
              <a:t>:</a:t>
            </a:r>
          </a:p>
          <a:p>
            <a:pPr>
              <a:buNone/>
            </a:pPr>
            <a:r>
              <a:rPr lang="en-US" sz="2400" dirty="0" smtClean="0">
                <a:latin typeface="Times New Roman" pitchFamily="18" charset="0"/>
                <a:cs typeface="Times New Roman" pitchFamily="18" charset="0"/>
              </a:rPr>
              <a:t>    </a:t>
            </a:r>
            <a:r>
              <a:rPr lang="en-US" sz="2400" dirty="0" smtClean="0">
                <a:solidFill>
                  <a:srgbClr val="00B0F0"/>
                </a:solidFill>
                <a:latin typeface="Times New Roman" pitchFamily="18" charset="0"/>
                <a:cs typeface="Times New Roman" pitchFamily="18" charset="0"/>
              </a:rPr>
              <a:t>prevents </a:t>
            </a:r>
            <a:r>
              <a:rPr lang="en-US" sz="2400" dirty="0" err="1" smtClean="0">
                <a:solidFill>
                  <a:srgbClr val="00B0F0"/>
                </a:solidFill>
                <a:latin typeface="Times New Roman" pitchFamily="18" charset="0"/>
                <a:cs typeface="Times New Roman" pitchFamily="18" charset="0"/>
              </a:rPr>
              <a:t>pneumatization</a:t>
            </a:r>
            <a:r>
              <a:rPr lang="en-US" sz="2400" dirty="0" smtClean="0">
                <a:solidFill>
                  <a:srgbClr val="00B0F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of the paranasal sinuses, especially the maxillary sinus, and causes an expansion of the maxilla that results in malocclusion</a:t>
            </a:r>
          </a:p>
          <a:p>
            <a:pPr>
              <a:buNone/>
            </a:pP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10242" name="AutoShape 2" descr="data:image/jpeg;base64,/9j/4AAQSkZJRgABAQAAAQABAAD/2wBDAAkGBwgHBgkIBwgKCgkLDRYPDQwMDRsUFRAWIB0iIiAdHx8kKDQsJCYxJx8fLT0tMTU3Ojo6Iys/RD84QzQ5Ojf/2wBDAQoKCg0MDRoPDxo3JR8lNzc3Nzc3Nzc3Nzc3Nzc3Nzc3Nzc3Nzc3Nzc3Nzc3Nzc3Nzc3Nzc3Nzc3Nzc3Nzc3Nzf/wAARCACfAMADASIAAhEBAxEB/8QAHAAAAQUBAQEAAAAAAAAAAAAABQIDBAYHAQAI/8QAPxAAAgEDAwIDAwkHAwMFAAAAAQIDAAQRBRIhMUEGE1EiYdIHFBYyUlRxgZMVF1aRlKGjI0KxYsHRMzRkcuH/xAAUAQEAAAAAAAAAAAAAAAAAAAAA/8QAFBEBAAAAAAAAAAAAAAAAAAAAAP/aAAwDAQACEQMRAD8AxdXbA9o13e/2jSR0FdFAre32jXd7faNJApaLk9KD29vtGlKWPc07DavI3A70c07QZZmB2nGM0AiGGVzxn+VEI9LncDg8+6rt4e8MLKQZU4HWrfF4ZhCLgDC8jigyCTRbhf8Aaf5U6NAuDIFweRnpWyTaRBsG6MZ/Clfsa3IDMgzjFBl9p4RmldOPZ6HiiB8GYj7AqMnitMtrCFY8BaeNipQgL1oMi+ibs+0AYAGeKYuvCM6fVUnI9K179nomfZ69a6bRC3TgUGD3Xh68h/2n+VCprS4jJyDx7q3670qN3+qMFs0F1PwzBLGw2AMcUGJN5g65/lSCzfaNaNd+ElZn2jG3iqpf6FPDI4C8A9aAGWb7RpJdvtGnpoHjYqw6UyRQe3v9o1ze/wBo16uGg7vb7RrjO2D7RrlcPQ0HR0FdFJHQU5Gu5sUC4oy5Ao/pmjPNg4564xXdF0syurbcgdQK0DSNLXCsq5Qjr0IPvoBGn+HleVSE4OM/+auenaNFbqVC5zUqCxEeNoGf+aLIgAB7+lAiwtI4Vwo/tRAIpTC8HpTcagZ9DTmePZwPfQMTRcAM2KaMiRKc5b8TXLmUIWz9ahN1cgI2MkYPU0BKPUTvKqoX8BUmO5kbnNV6xfJwSeTwc0Zt1OMjgUEzziwznnuM11nBAO386Z2hcnJ5pRYYoOEKzZz/ADpm4hJT1/ClM6hhjmmpHy2CQAOaCLJa+wyheSOaG3eixSL7KjI7Ed6PQzJN7Ldu9eZNpJPtL6igyzX/AAttBMacgdu9UO+sXgkYYOAcZ9a+hLyBJYyoUEHrVD8T6CZsmBMgdAB399BlJGKSaJ6nYvaylHHtUNIxQJrx6V6uHoaDw6VMsU3SKMZB7VEQZxRjRYPMmXgE9gRQXXwzb7cAAhu3FX7S4QqkbRk9TiqxosLwCMFemOOuKu1mu5Mkc47UChw5HpUhGGAWwBUcR7XLP0HQetMzXADe2eM0E+Kbc2MYX1rklzwVB/Oh7XaIAueD76j3F1hHIPI6GgcmnWSRtpzjg81HO2b6ynBHNQ7eT/X8zJIkyCDTyZydo9kcDnmgkW6L5u5cYHA5otA2MHopoLBMEuCMDbjn3UWjmBUY4HagfmkCrkVFa45616YkgHPHoajyICCQMUEgShjj170jGGwD35zUcBgwweval5YZ5zkUDmCc7OMe+vF5IyCCeaXG6quMdutMO4cctwDwKB3zfnB2AhWHJx0qNdwFwyBfaPX30z7YJZR7yamQylwPM6+tBQfEvh1GWSVMEnJY+lZvqFq1vKVYH863jUogQy7cg9c/81mvizRXVjIByaCimuHoaclQoxBps9DQdTtVk8PK3mLtU5znNVpO1WHQBJuypOfxoNE0QS+aHOXwewq62UoYAFWX1B7VRtD82CQSSyNtPbOcVb4bpBatNn3Z6Ggk3lzGu47xx76rOoanlyysFA6jqKgarqwJYgnG7gGgs96J0JQ+1mgOnUWmJAcDt1p5Zw8JAbJIwwqtRTgEHfgngg0RimyV8s+1jk9qAnHdqEwmRgdDUi0vcRHL5bmgU0pHThj3p5SWO1euKA7azrI5IHJ60QE+zaC45oHaSBIhgjc3YelSZrhUIGOR3oDEc+4Ark+6nhnjpihFlceZKoAOOhNT3m2ttGTt6igkbNx4PNObeOlIt5AeuPxp13HGO9BElbb7I6UwCMkkc96lSKGbNRwhLkAc0C1OOnTvmkvlXDD+QrpQnHurzDBGP+aBcy+bHjHUVVtftPNgO44PSrdEB5Z9RQbWIR7fXkdaDF9btTb3B5JB9RQs9DVp8UWuJHfcevQmqs3eg8narDoUiROJGK5FV1egojp7EuAKDRYdXCRqiMWJPAVf+9WWOR5NGjdDgmQgg81n2m7ioJ3KF7irnaXnkaLChBy8jHA68UFW1DzI5nEucbutDwGQgnOCetXme0hu7dnZC4Ye39pPfVQvdMubSdoPrc+wQetA0km4+5etTbKQq42tkHtUXEUJ8khmLYDNnoaIadZAner7gDjAHSgn+SkqAlsDnr61Pt9MuSQCm72clvT3VMit4reEEIHlIycipqySqoOcE0AlNMuo2BcKignq1IkDiXay5WiUkrMSWUn8adgRJYysiDJoG9O2+zkc+6imwyAHkUNRlWfYp4XpgVPifI5B29jQLwVwu45H96dRm6Hn/tXFZcj1pwhcfV7UCSgY88mnI4s5xxXk9psd6fQY60DEkB21FeBsgrj86KOwx04xUN2UE4PPXmgQh4K96hatHmMHGam7T5gb1FevI96KMZFBmXim0VoX2xqGz61nMo2swNbR4lsg8DZAzjNY5frsuZVxjBoI46CnYWZWBU80yOgpSnBoLHZ6wbeEFzznAB6Vd9L1S1vbK3VeJBnKg+tZQzljRXSdWawk3jlgMDPSg1yyvl3BIl9oHBOPrUTutMiliM4QGbb/AOnVK0PWIJEhM0hidufZ54q3W+pI1wSpynY5zmgANodvLdhghiJP1QMgGlmaC2vDBEFJQ4GfX1NW9LeMo9yuNxXjNZ7dRyNqUtwqkEk70Pb30BKTVNjMcF2HBpxdS3gEEYFA7qYKORlscn1qOLramQecUFl/agYe3gAf3qdbX6OBjg454qjG8y3U4FT7K7BZAGP5mgtUtx5kibOg6470Sj5UHOF7UI05klwMjNT2m8sJGOfxoJSucgVKRsjAP8qEykS+xuYc8hTg1MttsKgAYGOpOTQEIsBstzmn0ZSeagrKpwCeakgsRhew6ntQLmcAkdqg3LsDlcfjT0mQTk/nUK5l52BwDigkJLlVz1HWpdzjyVcjih1uGxlzkfjRG8dFssspIFBT/EVwDCTGOMdS1Y5qpzfTdOvatK8VXkkduVjXCnOMVl905eV2PU0DI6UoUkdBSlFB0UsDoTTsMTMRxROGxjuovbUow7rQRLKSVXHlsTnhQa1DwlJ84tQ91GYzEBwOhqqR6dZWGkyzq5aVsKpYdDmj3g+687yw+VYEIVJyDQX5rmHyBjdwucCqvdXlqCxMQJHKtu5GKOmNEvEDY27QMVF1Pw4JQ72+CG7d6Ck6mY5LkGLofSoht2MzIpOB39aN/sh4p8MjI2euOlcubd4cqU69CByaANJDbWwYsxZsdK5aXMLMFCcnoabk0jULq78u2glfceuDijSeEdRtUDybOBnAPf0oCGhmYzKpHA70QvVcTE5OegyKkaDZyrbM13CY2Q559KnSzWE5RZnwwORmgFRbmYBSN3cUQVt65wcj3164gjzutOvqDUFL4s21hjnHSgLwLjBk/tUrz1Uc9KE28xaQrk7enXpXmeMuVM2SPXpQPSX8bl0UjeOxqAZWdj1PuHampblIJXDkMMdQOlQDqDAOUH5Y6igKwyu1yiK+4k9Oh/Ojl7Ni1w4AB7VX9FDzjzmUqEPU9c1M1u6WOEKWwQMkCgoHjG82Axr19TWfyklmPrVl8UXnnzsM5weCKrLdDQcUcCpdrEGI71HiGcUStEOcKOcUBi1sopY1MUZJJww99G9H01TOscqYVzjd6VB0YtbzIQhOTg1eNLjS7AwAAeVPoaCpa3EtpbraShXQydV46VEsRJDfW7W0zBQw4FEtdk/12hcghW4bGcc1zTbTbdxGKMMisNzdsUF93C+sopwpDgY9c++nbPUpI5BFMgyOAw70Dt70G5RQxjRARt7HmrBaGGchkkjdc8knBBoHNSt3uIiYQqTEeySM4qBDpMdxAianGrSnHIPU0YdN+SjgEdR7qTFAJ543Eo9ngjNAiyS3iZoIEPsEDgYGaI3lgLiHaR26U/b2iwHjBHUE9akknigrV4fmOnNGwO48ZNVeO2aW43rG7IeOe1XLWJGG4K4wB3XNV19QkjtWYur84BAoFpbtZMs28kKPqk0l47G6UzxyhehZR2qsya/fyStEcMqnAJFdXUI49ySsiO31lBoCc98gl2W3Y/gTTFtdB5XDbiO/uqHDLGbjKKdw7k1MhnElyI7dAJG6LjINAkxmSQgDhvqjtT9vpcnm+YyjZ1LdBROy0Ro3824cevlqe9E9u9SrYQDt2AoIkJRVJiG2KPtVO8UaqWRirfX/ANwq1Xs6OGhhPvyO9Z74rukQELg44OKCn38pkkJJqGehpcrbmJps9DQKjPSi+nP7a84oOnQVPtGG4AnFBc9NldWQAd8EmrdpTur4RAuFJY1T/D15AbmFJdpO4DJrUGtIbGwuZlGWdcrj0AoKYmmPdX4QnIJyxIzXtTtP2Ss0gAO89j2q5+FYre9sVuYsMGz7XrzQPxwbUXIgyjsVwRuHFBnc3iC5jufMjAGD191TE8SPdRbQ/luOg99RdX0k2yNPFH7IGcZ/7VWFkZZtx6g0F5tfEmqWi72laRV52tVu8IeJbe+WS5uGVPLOZB6ZrN3uRJYllPJXmlaMstpE+obyqBwjR/aBoNlm8SXKak9pFZvIp2mKQdCCOtWNbgeWPMGDjkVV9MuLddNt5HkQnYOWPSofiLxDb20EU3n4Rm2Dg8kUFivoYbqNnP4YNVyTTjvbYm6LOSBxzUjT9UvbyD2EjYFSSSeCCOCKHDUtVtQXntWWPJBAGfzoKvrTxRyyQhHLhu6nFV+drieQtsbdgY2qavE2uTTMw+YPLuPsuF28fiaaa8W0fffeWznlYQ2SPxxQVzTrTVrlSUjfb9p+APzo3Y31npTYM3zm8HBKnKp+dANf13UL+UxJIY7cdEj4FV1r/wCZ5WE5k7t6fhQbNba5bxWu6ZwZTzsJxj8aCah4pXJEewE9SDWUNqE7ElpHOTk5Nee+lZic4B7UF6vvEscaNgne3OQe9UrVNQa7lZieT39ahSSs5ySabJoOE1w9DXa4ehoNl035DJbqztro68gE0Sybfmx4yAcfWqUPkHmD5+kCbc9Ban4q0HRPF+hRaPYxvfgMltGrDyZOu0f9NTfpnoH38foyfDQUzRvkhTTb2O6bUYpmjXCq0BAz69avB0BXiVJZFbAwfZ4NNfTPQPv/APhk+GvfTPQPv4/Rk+GgRb+FYrXetrOYo2bdsVcAGqpqvyTreakby31TySTna0Rbnv3q3fTPQPv4/Rk+GvfTPQPv4/Rk+GgqVx8ltxcJtk1hCccH5ufioDcfIVLLM0i69Gobt81PxVpf0z0D7/8A4ZPhr30z0D7+P0ZPhoM5g+RGeKLZ+3kPOf8A2x+KikXySFLeGJ9XDbH3MRDw396uX0z0D7+P0ZPhqu23jaw/bkiS6q5/1fZURv5fl9+Nuc4xigXdfJwtxaeSdQw/Z/K//aG23yTPHMxuNZNxAF2pFJBkLnr37+tdfxksJvJI9WcyLcSsoeJyuz2tgGePTsMe+kxeOtQmaVWv7RM5Up5L5j4JBBC89APxbPQUBqy8ACzVvK1F89FypOF9OtPjwbdKCserMqkfV8vIH96D6J44lk1VYtR1KBLVFJkVLdyc49kZxnnqfwpq98YQyXTtaalcRIbsqkZ3kDoAxOPqnDEr7xxQFbzwC86Dy7+NZAPrmE/+aA3nyT6lctkeIYo//rac/wA91SNO8XwrJZNcatMx88h43VyGGF3sSOwIYgYPB6Crf9M9A+//AOGT4aDNpvkRv5s7/EwOf/jH4qjH5A5/4hj/AKU/FWpfTPQPv/8Ahk+GvfTPQPv/APhk+Ggy39wc/wDEMf8ASn4q9+4Of+IY/wClPxVqX0z0D7+P0ZPhr30z0D7+P0ZPhoMt/cHP/EMf9Kfirn7gp/4hj/pT8Van9M9A+/j9GT4a99M9A+/j9GT4aDLP3BTfxDH/AEp+Ko+ofIVNZ2FzdHX0byYnk2/NSM7QTj63urW/pnoH3/8AwyfDULXPF+hS6LfxpfAs9tKFHkycnYf+m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4" name="AutoShape 4" descr="data:image/jpeg;base64,/9j/4AAQSkZJRgABAQAAAQABAAD/2wBDAAkGBwgHBgkIBwgKCgkLDRYPDQwMDRsUFRAWIB0iIiAdHx8kKDQsJCYxJx8fLT0tMTU3Ojo6Iys/RD84QzQ5Ojf/2wBDAQoKCg0MDRoPDxo3JR8lNzc3Nzc3Nzc3Nzc3Nzc3Nzc3Nzc3Nzc3Nzc3Nzc3Nzc3Nzc3Nzc3Nzc3Nzc3Nzc3Nzf/wAARCACfAMADASIAAhEBAxEB/8QAHAAAAQUBAQEAAAAAAAAAAAAABQIDBAYHAQAI/8QAPxAAAgEDAwIDAwkHAwMFAAAAAQIDAAQRBRIhMUEGE1EiYdIHFBYyUlRxgZMVF1aRlKGjI0KxYsHRMzRkcuH/xAAUAQEAAAAAAAAAAAAAAAAAAAAA/8QAFBEBAAAAAAAAAAAAAAAAAAAAAP/aAAwDAQACEQMRAD8AxdXbA9o13e/2jSR0FdFAre32jXd7faNJApaLk9KD29vtGlKWPc07DavI3A70c07QZZmB2nGM0AiGGVzxn+VEI9LncDg8+6rt4e8MLKQZU4HWrfF4ZhCLgDC8jigyCTRbhf8Aaf5U6NAuDIFweRnpWyTaRBsG6MZ/Clfsa3IDMgzjFBl9p4RmldOPZ6HiiB8GYj7AqMnitMtrCFY8BaeNipQgL1oMi+ibs+0AYAGeKYuvCM6fVUnI9K179nomfZ69a6bRC3TgUGD3Xh68h/2n+VCprS4jJyDx7q3670qN3+qMFs0F1PwzBLGw2AMcUGJN5g65/lSCzfaNaNd+ElZn2jG3iqpf6FPDI4C8A9aAGWb7RpJdvtGnpoHjYqw6UyRQe3v9o1ze/wBo16uGg7vb7RrjO2D7RrlcPQ0HR0FdFJHQU5Gu5sUC4oy5Ao/pmjPNg4564xXdF0syurbcgdQK0DSNLXCsq5Qjr0IPvoBGn+HleVSE4OM/+auenaNFbqVC5zUqCxEeNoGf+aLIgAB7+lAiwtI4Vwo/tRAIpTC8HpTcagZ9DTmePZwPfQMTRcAM2KaMiRKc5b8TXLmUIWz9ahN1cgI2MkYPU0BKPUTvKqoX8BUmO5kbnNV6xfJwSeTwc0Zt1OMjgUEzziwznnuM11nBAO386Z2hcnJ5pRYYoOEKzZz/ADpm4hJT1/ClM6hhjmmpHy2CQAOaCLJa+wyheSOaG3eixSL7KjI7Ed6PQzJN7Ldu9eZNpJPtL6igyzX/AAttBMacgdu9UO+sXgkYYOAcZ9a+hLyBJYyoUEHrVD8T6CZsmBMgdAB399BlJGKSaJ6nYvaylHHtUNIxQJrx6V6uHoaDw6VMsU3SKMZB7VEQZxRjRYPMmXgE9gRQXXwzb7cAAhu3FX7S4QqkbRk9TiqxosLwCMFemOOuKu1mu5Mkc47UChw5HpUhGGAWwBUcR7XLP0HQetMzXADe2eM0E+Kbc2MYX1rklzwVB/Oh7XaIAueD76j3F1hHIPI6GgcmnWSRtpzjg81HO2b6ynBHNQ7eT/X8zJIkyCDTyZydo9kcDnmgkW6L5u5cYHA5otA2MHopoLBMEuCMDbjn3UWjmBUY4HagfmkCrkVFa45616YkgHPHoajyICCQMUEgShjj170jGGwD35zUcBgwweval5YZ5zkUDmCc7OMe+vF5IyCCeaXG6quMdutMO4cctwDwKB3zfnB2AhWHJx0qNdwFwyBfaPX30z7YJZR7yamQylwPM6+tBQfEvh1GWSVMEnJY+lZvqFq1vKVYH863jUogQy7cg9c/81mvizRXVjIByaCimuHoaclQoxBps9DQdTtVk8PK3mLtU5znNVpO1WHQBJuypOfxoNE0QS+aHOXwewq62UoYAFWX1B7VRtD82CQSSyNtPbOcVb4bpBatNn3Z6Ggk3lzGu47xx76rOoanlyysFA6jqKgarqwJYgnG7gGgs96J0JQ+1mgOnUWmJAcDt1p5Zw8JAbJIwwqtRTgEHfgngg0RimyV8s+1jk9qAnHdqEwmRgdDUi0vcRHL5bmgU0pHThj3p5SWO1euKA7azrI5IHJ60QE+zaC45oHaSBIhgjc3YelSZrhUIGOR3oDEc+4Ark+6nhnjpihFlceZKoAOOhNT3m2ttGTt6igkbNx4PNObeOlIt5AeuPxp13HGO9BElbb7I6UwCMkkc96lSKGbNRwhLkAc0C1OOnTvmkvlXDD+QrpQnHurzDBGP+aBcy+bHjHUVVtftPNgO44PSrdEB5Z9RQbWIR7fXkdaDF9btTb3B5JB9RQs9DVp8UWuJHfcevQmqs3eg8narDoUiROJGK5FV1egojp7EuAKDRYdXCRqiMWJPAVf+9WWOR5NGjdDgmQgg81n2m7ioJ3KF7irnaXnkaLChBy8jHA68UFW1DzI5nEucbutDwGQgnOCetXme0hu7dnZC4Ye39pPfVQvdMubSdoPrc+wQetA0km4+5etTbKQq42tkHtUXEUJ8khmLYDNnoaIadZAner7gDjAHSgn+SkqAlsDnr61Pt9MuSQCm72clvT3VMit4reEEIHlIycipqySqoOcE0AlNMuo2BcKignq1IkDiXay5WiUkrMSWUn8adgRJYysiDJoG9O2+zkc+6imwyAHkUNRlWfYp4XpgVPifI5B29jQLwVwu45H96dRm6Hn/tXFZcj1pwhcfV7UCSgY88mnI4s5xxXk9psd6fQY60DEkB21FeBsgrj86KOwx04xUN2UE4PPXmgQh4K96hatHmMHGam7T5gb1FevI96KMZFBmXim0VoX2xqGz61nMo2swNbR4lsg8DZAzjNY5frsuZVxjBoI46CnYWZWBU80yOgpSnBoLHZ6wbeEFzznAB6Vd9L1S1vbK3VeJBnKg+tZQzljRXSdWawk3jlgMDPSg1yyvl3BIl9oHBOPrUTutMiliM4QGbb/AOnVK0PWIJEhM0hidufZ54q3W+pI1wSpynY5zmgANodvLdhghiJP1QMgGlmaC2vDBEFJQ4GfX1NW9LeMo9yuNxXjNZ7dRyNqUtwqkEk70Pb30BKTVNjMcF2HBpxdS3gEEYFA7qYKORlscn1qOLramQecUFl/agYe3gAf3qdbX6OBjg454qjG8y3U4FT7K7BZAGP5mgtUtx5kibOg6470Sj5UHOF7UI05klwMjNT2m8sJGOfxoJSucgVKRsjAP8qEykS+xuYc8hTg1MttsKgAYGOpOTQEIsBstzmn0ZSeagrKpwCeakgsRhew6ntQLmcAkdqg3LsDlcfjT0mQTk/nUK5l52BwDigkJLlVz1HWpdzjyVcjih1uGxlzkfjRG8dFssspIFBT/EVwDCTGOMdS1Y5qpzfTdOvatK8VXkkduVjXCnOMVl905eV2PU0DI6UoUkdBSlFB0UsDoTTsMTMRxROGxjuovbUow7rQRLKSVXHlsTnhQa1DwlJ84tQ91GYzEBwOhqqR6dZWGkyzq5aVsKpYdDmj3g+687yw+VYEIVJyDQX5rmHyBjdwucCqvdXlqCxMQJHKtu5GKOmNEvEDY27QMVF1Pw4JQ72+CG7d6Ck6mY5LkGLofSoht2MzIpOB39aN/sh4p8MjI2euOlcubd4cqU69CByaANJDbWwYsxZsdK5aXMLMFCcnoabk0jULq78u2glfceuDijSeEdRtUDybOBnAPf0oCGhmYzKpHA70QvVcTE5OegyKkaDZyrbM13CY2Q559KnSzWE5RZnwwORmgFRbmYBSN3cUQVt65wcj3164gjzutOvqDUFL4s21hjnHSgLwLjBk/tUrz1Uc9KE28xaQrk7enXpXmeMuVM2SPXpQPSX8bl0UjeOxqAZWdj1PuHampblIJXDkMMdQOlQDqDAOUH5Y6igKwyu1yiK+4k9Oh/Ojl7Ni1w4AB7VX9FDzjzmUqEPU9c1M1u6WOEKWwQMkCgoHjG82Axr19TWfyklmPrVl8UXnnzsM5weCKrLdDQcUcCpdrEGI71HiGcUStEOcKOcUBi1sopY1MUZJJww99G9H01TOscqYVzjd6VB0YtbzIQhOTg1eNLjS7AwAAeVPoaCpa3EtpbraShXQydV46VEsRJDfW7W0zBQw4FEtdk/12hcghW4bGcc1zTbTbdxGKMMisNzdsUF93C+sopwpDgY9c++nbPUpI5BFMgyOAw70Dt70G5RQxjRARt7HmrBaGGchkkjdc8knBBoHNSt3uIiYQqTEeySM4qBDpMdxAianGrSnHIPU0YdN+SjgEdR7qTFAJ543Eo9ngjNAiyS3iZoIEPsEDgYGaI3lgLiHaR26U/b2iwHjBHUE9akknigrV4fmOnNGwO48ZNVeO2aW43rG7IeOe1XLWJGG4K4wB3XNV19QkjtWYur84BAoFpbtZMs28kKPqk0l47G6UzxyhehZR2qsya/fyStEcMqnAJFdXUI49ySsiO31lBoCc98gl2W3Y/gTTFtdB5XDbiO/uqHDLGbjKKdw7k1MhnElyI7dAJG6LjINAkxmSQgDhvqjtT9vpcnm+YyjZ1LdBROy0Ro3824cevlqe9E9u9SrYQDt2AoIkJRVJiG2KPtVO8UaqWRirfX/ANwq1Xs6OGhhPvyO9Z74rukQELg44OKCn38pkkJJqGehpcrbmJps9DQKjPSi+nP7a84oOnQVPtGG4AnFBc9NldWQAd8EmrdpTur4RAuFJY1T/D15AbmFJdpO4DJrUGtIbGwuZlGWdcrj0AoKYmmPdX4QnIJyxIzXtTtP2Ss0gAO89j2q5+FYre9sVuYsMGz7XrzQPxwbUXIgyjsVwRuHFBnc3iC5jufMjAGD191TE8SPdRbQ/luOg99RdX0k2yNPFH7IGcZ/7VWFkZZtx6g0F5tfEmqWi72laRV52tVu8IeJbe+WS5uGVPLOZB6ZrN3uRJYllPJXmlaMstpE+obyqBwjR/aBoNlm8SXKak9pFZvIp2mKQdCCOtWNbgeWPMGDjkVV9MuLddNt5HkQnYOWPSofiLxDb20EU3n4Rm2Dg8kUFivoYbqNnP4YNVyTTjvbYm6LOSBxzUjT9UvbyD2EjYFSSSeCCOCKHDUtVtQXntWWPJBAGfzoKvrTxRyyQhHLhu6nFV+drieQtsbdgY2qavE2uTTMw+YPLuPsuF28fiaaa8W0fffeWznlYQ2SPxxQVzTrTVrlSUjfb9p+APzo3Y31npTYM3zm8HBKnKp+dANf13UL+UxJIY7cdEj4FV1r/wCZ5WE5k7t6fhQbNba5bxWu6ZwZTzsJxj8aCah4pXJEewE9SDWUNqE7ElpHOTk5Nee+lZic4B7UF6vvEscaNgne3OQe9UrVNQa7lZieT39ahSSs5ySabJoOE1w9DXa4ehoNl035DJbqztro68gE0Sybfmx4yAcfWqUPkHmD5+kCbc9Ban4q0HRPF+hRaPYxvfgMltGrDyZOu0f9NTfpnoH38foyfDQUzRvkhTTb2O6bUYpmjXCq0BAz69avB0BXiVJZFbAwfZ4NNfTPQPv/APhk+GvfTPQPv4/Rk+GgRb+FYrXetrOYo2bdsVcAGqpqvyTreakby31TySTna0Rbnv3q3fTPQPv4/Rk+GvfTPQPv4/Rk+GgqVx8ltxcJtk1hCccH5ufioDcfIVLLM0i69Gobt81PxVpf0z0D7/8A4ZPhr30z0D7+P0ZPhoM5g+RGeKLZ+3kPOf8A2x+KikXySFLeGJ9XDbH3MRDw396uX0z0D7+P0ZPhqu23jaw/bkiS6q5/1fZURv5fl9+Nuc4xigXdfJwtxaeSdQw/Z/K//aG23yTPHMxuNZNxAF2pFJBkLnr37+tdfxksJvJI9WcyLcSsoeJyuz2tgGePTsMe+kxeOtQmaVWv7RM5Up5L5j4JBBC89APxbPQUBqy8ACzVvK1F89FypOF9OtPjwbdKCserMqkfV8vIH96D6J44lk1VYtR1KBLVFJkVLdyc49kZxnnqfwpq98YQyXTtaalcRIbsqkZ3kDoAxOPqnDEr7xxQFbzwC86Dy7+NZAPrmE/+aA3nyT6lctkeIYo//rac/wA91SNO8XwrJZNcatMx88h43VyGGF3sSOwIYgYPB6Crf9M9A+//AOGT4aDNpvkRv5s7/EwOf/jH4qjH5A5/4hj/AKU/FWpfTPQPv/8Ahk+GvfTPQPv/APhk+Ggy39wc/wDEMf8ASn4q9+4Of+IY/wClPxVqX0z0D7+P0ZPhr30z0D7+P0ZPhoMt/cHP/EMf9Kfirn7gp/4hj/pT8Van9M9A+/j9GT4a99M9A+/j9GT4aDLP3BTfxDH/AEp+Ko+ofIVNZ2FzdHX0byYnk2/NSM7QTj63urW/pnoH3/8AwyfDULXPF+hS6LfxpfAs9tKFHkycnYf+m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6" name="AutoShape 6" descr="data:image/jpeg;base64,/9j/4AAQSkZJRgABAQAAAQABAAD/2wBDAAkGBwgHBgkIBwgKCgkLDRYPDQwMDRsUFRAWIB0iIiAdHx8kKDQsJCYxJx8fLT0tMTU3Ojo6Iys/RD84QzQ5Ojf/2wBDAQoKCg0MDRoPDxo3JR8lNzc3Nzc3Nzc3Nzc3Nzc3Nzc3Nzc3Nzc3Nzc3Nzc3Nzc3Nzc3Nzc3Nzc3Nzc3Nzc3Nzf/wAARCACfAMADASIAAhEBAxEB/8QAHAAAAQUBAQEAAAAAAAAAAAAABQIDBAYHAQAI/8QAPxAAAgEDAwIDAwkHAwMFAAAAAQIDAAQRBRIhMUEGE1EiYdIHFBYyUlRxgZMVF1aRlKGjI0KxYsHRMzRkcuH/xAAUAQEAAAAAAAAAAAAAAAAAAAAA/8QAFBEBAAAAAAAAAAAAAAAAAAAAAP/aAAwDAQACEQMRAD8AxdXbA9o13e/2jSR0FdFAre32jXd7faNJApaLk9KD29vtGlKWPc07DavI3A70c07QZZmB2nGM0AiGGVzxn+VEI9LncDg8+6rt4e8MLKQZU4HWrfF4ZhCLgDC8jigyCTRbhf8Aaf5U6NAuDIFweRnpWyTaRBsG6MZ/Clfsa3IDMgzjFBl9p4RmldOPZ6HiiB8GYj7AqMnitMtrCFY8BaeNipQgL1oMi+ibs+0AYAGeKYuvCM6fVUnI9K179nomfZ69a6bRC3TgUGD3Xh68h/2n+VCprS4jJyDx7q3670qN3+qMFs0F1PwzBLGw2AMcUGJN5g65/lSCzfaNaNd+ElZn2jG3iqpf6FPDI4C8A9aAGWb7RpJdvtGnpoHjYqw6UyRQe3v9o1ze/wBo16uGg7vb7RrjO2D7RrlcPQ0HR0FdFJHQU5Gu5sUC4oy5Ao/pmjPNg4564xXdF0syurbcgdQK0DSNLXCsq5Qjr0IPvoBGn+HleVSE4OM/+auenaNFbqVC5zUqCxEeNoGf+aLIgAB7+lAiwtI4Vwo/tRAIpTC8HpTcagZ9DTmePZwPfQMTRcAM2KaMiRKc5b8TXLmUIWz9ahN1cgI2MkYPU0BKPUTvKqoX8BUmO5kbnNV6xfJwSeTwc0Zt1OMjgUEzziwznnuM11nBAO386Z2hcnJ5pRYYoOEKzZz/ADpm4hJT1/ClM6hhjmmpHy2CQAOaCLJa+wyheSOaG3eixSL7KjI7Ed6PQzJN7Ldu9eZNpJPtL6igyzX/AAttBMacgdu9UO+sXgkYYOAcZ9a+hLyBJYyoUEHrVD8T6CZsmBMgdAB399BlJGKSaJ6nYvaylHHtUNIxQJrx6V6uHoaDw6VMsU3SKMZB7VEQZxRjRYPMmXgE9gRQXXwzb7cAAhu3FX7S4QqkbRk9TiqxosLwCMFemOOuKu1mu5Mkc47UChw5HpUhGGAWwBUcR7XLP0HQetMzXADe2eM0E+Kbc2MYX1rklzwVB/Oh7XaIAueD76j3F1hHIPI6GgcmnWSRtpzjg81HO2b6ynBHNQ7eT/X8zJIkyCDTyZydo9kcDnmgkW6L5u5cYHA5otA2MHopoLBMEuCMDbjn3UWjmBUY4HagfmkCrkVFa45616YkgHPHoajyICCQMUEgShjj170jGGwD35zUcBgwweval5YZ5zkUDmCc7OMe+vF5IyCCeaXG6quMdutMO4cctwDwKB3zfnB2AhWHJx0qNdwFwyBfaPX30z7YJZR7yamQylwPM6+tBQfEvh1GWSVMEnJY+lZvqFq1vKVYH863jUogQy7cg9c/81mvizRXVjIByaCimuHoaclQoxBps9DQdTtVk8PK3mLtU5znNVpO1WHQBJuypOfxoNE0QS+aHOXwewq62UoYAFWX1B7VRtD82CQSSyNtPbOcVb4bpBatNn3Z6Ggk3lzGu47xx76rOoanlyysFA6jqKgarqwJYgnG7gGgs96J0JQ+1mgOnUWmJAcDt1p5Zw8JAbJIwwqtRTgEHfgngg0RimyV8s+1jk9qAnHdqEwmRgdDUi0vcRHL5bmgU0pHThj3p5SWO1euKA7azrI5IHJ60QE+zaC45oHaSBIhgjc3YelSZrhUIGOR3oDEc+4Ark+6nhnjpihFlceZKoAOOhNT3m2ttGTt6igkbNx4PNObeOlIt5AeuPxp13HGO9BElbb7I6UwCMkkc96lSKGbNRwhLkAc0C1OOnTvmkvlXDD+QrpQnHurzDBGP+aBcy+bHjHUVVtftPNgO44PSrdEB5Z9RQbWIR7fXkdaDF9btTb3B5JB9RQs9DVp8UWuJHfcevQmqs3eg8narDoUiROJGK5FV1egojp7EuAKDRYdXCRqiMWJPAVf+9WWOR5NGjdDgmQgg81n2m7ioJ3KF7irnaXnkaLChBy8jHA68UFW1DzI5nEucbutDwGQgnOCetXme0hu7dnZC4Ye39pPfVQvdMubSdoPrc+wQetA0km4+5etTbKQq42tkHtUXEUJ8khmLYDNnoaIadZAner7gDjAHSgn+SkqAlsDnr61Pt9MuSQCm72clvT3VMit4reEEIHlIycipqySqoOcE0AlNMuo2BcKignq1IkDiXay5WiUkrMSWUn8adgRJYysiDJoG9O2+zkc+6imwyAHkUNRlWfYp4XpgVPifI5B29jQLwVwu45H96dRm6Hn/tXFZcj1pwhcfV7UCSgY88mnI4s5xxXk9psd6fQY60DEkB21FeBsgrj86KOwx04xUN2UE4PPXmgQh4K96hatHmMHGam7T5gb1FevI96KMZFBmXim0VoX2xqGz61nMo2swNbR4lsg8DZAzjNY5frsuZVxjBoI46CnYWZWBU80yOgpSnBoLHZ6wbeEFzznAB6Vd9L1S1vbK3VeJBnKg+tZQzljRXSdWawk3jlgMDPSg1yyvl3BIl9oHBOPrUTutMiliM4QGbb/AOnVK0PWIJEhM0hidufZ54q3W+pI1wSpynY5zmgANodvLdhghiJP1QMgGlmaC2vDBEFJQ4GfX1NW9LeMo9yuNxXjNZ7dRyNqUtwqkEk70Pb30BKTVNjMcF2HBpxdS3gEEYFA7qYKORlscn1qOLramQecUFl/agYe3gAf3qdbX6OBjg454qjG8y3U4FT7K7BZAGP5mgtUtx5kibOg6470Sj5UHOF7UI05klwMjNT2m8sJGOfxoJSucgVKRsjAP8qEykS+xuYc8hTg1MttsKgAYGOpOTQEIsBstzmn0ZSeagrKpwCeakgsRhew6ntQLmcAkdqg3LsDlcfjT0mQTk/nUK5l52BwDigkJLlVz1HWpdzjyVcjih1uGxlzkfjRG8dFssspIFBT/EVwDCTGOMdS1Y5qpzfTdOvatK8VXkkduVjXCnOMVl905eV2PU0DI6UoUkdBSlFB0UsDoTTsMTMRxROGxjuovbUow7rQRLKSVXHlsTnhQa1DwlJ84tQ91GYzEBwOhqqR6dZWGkyzq5aVsKpYdDmj3g+687yw+VYEIVJyDQX5rmHyBjdwucCqvdXlqCxMQJHKtu5GKOmNEvEDY27QMVF1Pw4JQ72+CG7d6Ck6mY5LkGLofSoht2MzIpOB39aN/sh4p8MjI2euOlcubd4cqU69CByaANJDbWwYsxZsdK5aXMLMFCcnoabk0jULq78u2glfceuDijSeEdRtUDybOBnAPf0oCGhmYzKpHA70QvVcTE5OegyKkaDZyrbM13CY2Q559KnSzWE5RZnwwORmgFRbmYBSN3cUQVt65wcj3164gjzutOvqDUFL4s21hjnHSgLwLjBk/tUrz1Uc9KE28xaQrk7enXpXmeMuVM2SPXpQPSX8bl0UjeOxqAZWdj1PuHampblIJXDkMMdQOlQDqDAOUH5Y6igKwyu1yiK+4k9Oh/Ojl7Ni1w4AB7VX9FDzjzmUqEPU9c1M1u6WOEKWwQMkCgoHjG82Axr19TWfyklmPrVl8UXnnzsM5weCKrLdDQcUcCpdrEGI71HiGcUStEOcKOcUBi1sopY1MUZJJww99G9H01TOscqYVzjd6VB0YtbzIQhOTg1eNLjS7AwAAeVPoaCpa3EtpbraShXQydV46VEsRJDfW7W0zBQw4FEtdk/12hcghW4bGcc1zTbTbdxGKMMisNzdsUF93C+sopwpDgY9c++nbPUpI5BFMgyOAw70Dt70G5RQxjRARt7HmrBaGGchkkjdc8knBBoHNSt3uIiYQqTEeySM4qBDpMdxAianGrSnHIPU0YdN+SjgEdR7qTFAJ543Eo9ngjNAiyS3iZoIEPsEDgYGaI3lgLiHaR26U/b2iwHjBHUE9akknigrV4fmOnNGwO48ZNVeO2aW43rG7IeOe1XLWJGG4K4wB3XNV19QkjtWYur84BAoFpbtZMs28kKPqk0l47G6UzxyhehZR2qsya/fyStEcMqnAJFdXUI49ySsiO31lBoCc98gl2W3Y/gTTFtdB5XDbiO/uqHDLGbjKKdw7k1MhnElyI7dAJG6LjINAkxmSQgDhvqjtT9vpcnm+YyjZ1LdBROy0Ro3824cevlqe9E9u9SrYQDt2AoIkJRVJiG2KPtVO8UaqWRirfX/ANwq1Xs6OGhhPvyO9Z74rukQELg44OKCn38pkkJJqGehpcrbmJps9DQKjPSi+nP7a84oOnQVPtGG4AnFBc9NldWQAd8EmrdpTur4RAuFJY1T/D15AbmFJdpO4DJrUGtIbGwuZlGWdcrj0AoKYmmPdX4QnIJyxIzXtTtP2Ss0gAO89j2q5+FYre9sVuYsMGz7XrzQPxwbUXIgyjsVwRuHFBnc3iC5jufMjAGD191TE8SPdRbQ/luOg99RdX0k2yNPFH7IGcZ/7VWFkZZtx6g0F5tfEmqWi72laRV52tVu8IeJbe+WS5uGVPLOZB6ZrN3uRJYllPJXmlaMstpE+obyqBwjR/aBoNlm8SXKak9pFZvIp2mKQdCCOtWNbgeWPMGDjkVV9MuLddNt5HkQnYOWPSofiLxDb20EU3n4Rm2Dg8kUFivoYbqNnP4YNVyTTjvbYm6LOSBxzUjT9UvbyD2EjYFSSSeCCOCKHDUtVtQXntWWPJBAGfzoKvrTxRyyQhHLhu6nFV+drieQtsbdgY2qavE2uTTMw+YPLuPsuF28fiaaa8W0fffeWznlYQ2SPxxQVzTrTVrlSUjfb9p+APzo3Y31npTYM3zm8HBKnKp+dANf13UL+UxJIY7cdEj4FV1r/wCZ5WE5k7t6fhQbNba5bxWu6ZwZTzsJxj8aCah4pXJEewE9SDWUNqE7ElpHOTk5Nee+lZic4B7UF6vvEscaNgne3OQe9UrVNQa7lZieT39ahSSs5ySabJoOE1w9DXa4ehoNl035DJbqztro68gE0Sybfmx4yAcfWqUPkHmD5+kCbc9Ban4q0HRPF+hRaPYxvfgMltGrDyZOu0f9NTfpnoH38foyfDQUzRvkhTTb2O6bUYpmjXCq0BAz69avB0BXiVJZFbAwfZ4NNfTPQPv/APhk+GvfTPQPv4/Rk+GgRb+FYrXetrOYo2bdsVcAGqpqvyTreakby31TySTna0Rbnv3q3fTPQPv4/Rk+GvfTPQPv4/Rk+GgqVx8ltxcJtk1hCccH5ufioDcfIVLLM0i69Gobt81PxVpf0z0D7/8A4ZPhr30z0D7+P0ZPhoM5g+RGeKLZ+3kPOf8A2x+KikXySFLeGJ9XDbH3MRDw396uX0z0D7+P0ZPhqu23jaw/bkiS6q5/1fZURv5fl9+Nuc4xigXdfJwtxaeSdQw/Z/K//aG23yTPHMxuNZNxAF2pFJBkLnr37+tdfxksJvJI9WcyLcSsoeJyuz2tgGePTsMe+kxeOtQmaVWv7RM5Up5L5j4JBBC89APxbPQUBqy8ACzVvK1F89FypOF9OtPjwbdKCserMqkfV8vIH96D6J44lk1VYtR1KBLVFJkVLdyc49kZxnnqfwpq98YQyXTtaalcRIbsqkZ3kDoAxOPqnDEr7xxQFbzwC86Dy7+NZAPrmE/+aA3nyT6lctkeIYo//rac/wA91SNO8XwrJZNcatMx88h43VyGGF3sSOwIYgYPB6Crf9M9A+//AOGT4aDNpvkRv5s7/EwOf/jH4qjH5A5/4hj/AKU/FWpfTPQPv/8Ahk+GvfTPQPv/APhk+Ggy39wc/wDEMf8ASn4q9+4Of+IY/wClPxVqX0z0D7+P0ZPhr30z0D7+P0ZPhoMt/cHP/EMf9Kfirn7gp/4hj/pT8Van9M9A+/j9GT4a99M9A+/j9GT4aDLP3BTfxDH/AEp+Ko+ofIVNZ2FzdHX0byYnk2/NSM7QTj63urW/pnoH3/8AwyfDULXPF+hS6LfxpfAs9tKFHkycnYf+m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48" name="AutoShape 8" descr="data:image/jpeg;base64,/9j/4AAQSkZJRgABAQAAAQABAAD/2wBDAAkGBwgHBgkIBwgKCgkLDRYPDQwMDRsUFRAWIB0iIiAdHx8kKDQsJCYxJx8fLT0tMTU3Ojo6Iys/RD84QzQ5Ojf/2wBDAQoKCg0MDRoPDxo3JR8lNzc3Nzc3Nzc3Nzc3Nzc3Nzc3Nzc3Nzc3Nzc3Nzc3Nzc3Nzc3Nzc3Nzc3Nzc3Nzc3Nzf/wAARCACfAMADASIAAhEBAxEB/8QAHAAAAQUBAQEAAAAAAAAAAAAABQIDBAYHAQAI/8QAPxAAAgEDAwIDAwkHAwMFAAAAAQIDAAQRBRIhMUEGE1EiYdIHFBYyUlRxgZMVF1aRlKGjI0KxYsHRMzRkcuH/xAAUAQEAAAAAAAAAAAAAAAAAAAAA/8QAFBEBAAAAAAAAAAAAAAAAAAAAAP/aAAwDAQACEQMRAD8AxdXbA9o13e/2jSR0FdFAre32jXd7faNJApaLk9KD29vtGlKWPc07DavI3A70c07QZZmB2nGM0AiGGVzxn+VEI9LncDg8+6rt4e8MLKQZU4HWrfF4ZhCLgDC8jigyCTRbhf8Aaf5U6NAuDIFweRnpWyTaRBsG6MZ/Clfsa3IDMgzjFBl9p4RmldOPZ6HiiB8GYj7AqMnitMtrCFY8BaeNipQgL1oMi+ibs+0AYAGeKYuvCM6fVUnI9K179nomfZ69a6bRC3TgUGD3Xh68h/2n+VCprS4jJyDx7q3670qN3+qMFs0F1PwzBLGw2AMcUGJN5g65/lSCzfaNaNd+ElZn2jG3iqpf6FPDI4C8A9aAGWb7RpJdvtGnpoHjYqw6UyRQe3v9o1ze/wBo16uGg7vb7RrjO2D7RrlcPQ0HR0FdFJHQU5Gu5sUC4oy5Ao/pmjPNg4564xXdF0syurbcgdQK0DSNLXCsq5Qjr0IPvoBGn+HleVSE4OM/+auenaNFbqVC5zUqCxEeNoGf+aLIgAB7+lAiwtI4Vwo/tRAIpTC8HpTcagZ9DTmePZwPfQMTRcAM2KaMiRKc5b8TXLmUIWz9ahN1cgI2MkYPU0BKPUTvKqoX8BUmO5kbnNV6xfJwSeTwc0Zt1OMjgUEzziwznnuM11nBAO386Z2hcnJ5pRYYoOEKzZz/ADpm4hJT1/ClM6hhjmmpHy2CQAOaCLJa+wyheSOaG3eixSL7KjI7Ed6PQzJN7Ldu9eZNpJPtL6igyzX/AAttBMacgdu9UO+sXgkYYOAcZ9a+hLyBJYyoUEHrVD8T6CZsmBMgdAB399BlJGKSaJ6nYvaylHHtUNIxQJrx6V6uHoaDw6VMsU3SKMZB7VEQZxRjRYPMmXgE9gRQXXwzb7cAAhu3FX7S4QqkbRk9TiqxosLwCMFemOOuKu1mu5Mkc47UChw5HpUhGGAWwBUcR7XLP0HQetMzXADe2eM0E+Kbc2MYX1rklzwVB/Oh7XaIAueD76j3F1hHIPI6GgcmnWSRtpzjg81HO2b6ynBHNQ7eT/X8zJIkyCDTyZydo9kcDnmgkW6L5u5cYHA5otA2MHopoLBMEuCMDbjn3UWjmBUY4HagfmkCrkVFa45616YkgHPHoajyICCQMUEgShjj170jGGwD35zUcBgwweval5YZ5zkUDmCc7OMe+vF5IyCCeaXG6quMdutMO4cctwDwKB3zfnB2AhWHJx0qNdwFwyBfaPX30z7YJZR7yamQylwPM6+tBQfEvh1GWSVMEnJY+lZvqFq1vKVYH863jUogQy7cg9c/81mvizRXVjIByaCimuHoaclQoxBps9DQdTtVk8PK3mLtU5znNVpO1WHQBJuypOfxoNE0QS+aHOXwewq62UoYAFWX1B7VRtD82CQSSyNtPbOcVb4bpBatNn3Z6Ggk3lzGu47xx76rOoanlyysFA6jqKgarqwJYgnG7gGgs96J0JQ+1mgOnUWmJAcDt1p5Zw8JAbJIwwqtRTgEHfgngg0RimyV8s+1jk9qAnHdqEwmRgdDUi0vcRHL5bmgU0pHThj3p5SWO1euKA7azrI5IHJ60QE+zaC45oHaSBIhgjc3YelSZrhUIGOR3oDEc+4Ark+6nhnjpihFlceZKoAOOhNT3m2ttGTt6igkbNx4PNObeOlIt5AeuPxp13HGO9BElbb7I6UwCMkkc96lSKGbNRwhLkAc0C1OOnTvmkvlXDD+QrpQnHurzDBGP+aBcy+bHjHUVVtftPNgO44PSrdEB5Z9RQbWIR7fXkdaDF9btTb3B5JB9RQs9DVp8UWuJHfcevQmqs3eg8narDoUiROJGK5FV1egojp7EuAKDRYdXCRqiMWJPAVf+9WWOR5NGjdDgmQgg81n2m7ioJ3KF7irnaXnkaLChBy8jHA68UFW1DzI5nEucbutDwGQgnOCetXme0hu7dnZC4Ye39pPfVQvdMubSdoPrc+wQetA0km4+5etTbKQq42tkHtUXEUJ8khmLYDNnoaIadZAner7gDjAHSgn+SkqAlsDnr61Pt9MuSQCm72clvT3VMit4reEEIHlIycipqySqoOcE0AlNMuo2BcKignq1IkDiXay5WiUkrMSWUn8adgRJYysiDJoG9O2+zkc+6imwyAHkUNRlWfYp4XpgVPifI5B29jQLwVwu45H96dRm6Hn/tXFZcj1pwhcfV7UCSgY88mnI4s5xxXk9psd6fQY60DEkB21FeBsgrj86KOwx04xUN2UE4PPXmgQh4K96hatHmMHGam7T5gb1FevI96KMZFBmXim0VoX2xqGz61nMo2swNbR4lsg8DZAzjNY5frsuZVxjBoI46CnYWZWBU80yOgpSnBoLHZ6wbeEFzznAB6Vd9L1S1vbK3VeJBnKg+tZQzljRXSdWawk3jlgMDPSg1yyvl3BIl9oHBOPrUTutMiliM4QGbb/AOnVK0PWIJEhM0hidufZ54q3W+pI1wSpynY5zmgANodvLdhghiJP1QMgGlmaC2vDBEFJQ4GfX1NW9LeMo9yuNxXjNZ7dRyNqUtwqkEk70Pb30BKTVNjMcF2HBpxdS3gEEYFA7qYKORlscn1qOLramQecUFl/agYe3gAf3qdbX6OBjg454qjG8y3U4FT7K7BZAGP5mgtUtx5kibOg6470Sj5UHOF7UI05klwMjNT2m8sJGOfxoJSucgVKRsjAP8qEykS+xuYc8hTg1MttsKgAYGOpOTQEIsBstzmn0ZSeagrKpwCeakgsRhew6ntQLmcAkdqg3LsDlcfjT0mQTk/nUK5l52BwDigkJLlVz1HWpdzjyVcjih1uGxlzkfjRG8dFssspIFBT/EVwDCTGOMdS1Y5qpzfTdOvatK8VXkkduVjXCnOMVl905eV2PU0DI6UoUkdBSlFB0UsDoTTsMTMRxROGxjuovbUow7rQRLKSVXHlsTnhQa1DwlJ84tQ91GYzEBwOhqqR6dZWGkyzq5aVsKpYdDmj3g+687yw+VYEIVJyDQX5rmHyBjdwucCqvdXlqCxMQJHKtu5GKOmNEvEDY27QMVF1Pw4JQ72+CG7d6Ck6mY5LkGLofSoht2MzIpOB39aN/sh4p8MjI2euOlcubd4cqU69CByaANJDbWwYsxZsdK5aXMLMFCcnoabk0jULq78u2glfceuDijSeEdRtUDybOBnAPf0oCGhmYzKpHA70QvVcTE5OegyKkaDZyrbM13CY2Q559KnSzWE5RZnwwORmgFRbmYBSN3cUQVt65wcj3164gjzutOvqDUFL4s21hjnHSgLwLjBk/tUrz1Uc9KE28xaQrk7enXpXmeMuVM2SPXpQPSX8bl0UjeOxqAZWdj1PuHampblIJXDkMMdQOlQDqDAOUH5Y6igKwyu1yiK+4k9Oh/Ojl7Ni1w4AB7VX9FDzjzmUqEPU9c1M1u6WOEKWwQMkCgoHjG82Axr19TWfyklmPrVl8UXnnzsM5weCKrLdDQcUcCpdrEGI71HiGcUStEOcKOcUBi1sopY1MUZJJww99G9H01TOscqYVzjd6VB0YtbzIQhOTg1eNLjS7AwAAeVPoaCpa3EtpbraShXQydV46VEsRJDfW7W0zBQw4FEtdk/12hcghW4bGcc1zTbTbdxGKMMisNzdsUF93C+sopwpDgY9c++nbPUpI5BFMgyOAw70Dt70G5RQxjRARt7HmrBaGGchkkjdc8knBBoHNSt3uIiYQqTEeySM4qBDpMdxAianGrSnHIPU0YdN+SjgEdR7qTFAJ543Eo9ngjNAiyS3iZoIEPsEDgYGaI3lgLiHaR26U/b2iwHjBHUE9akknigrV4fmOnNGwO48ZNVeO2aW43rG7IeOe1XLWJGG4K4wB3XNV19QkjtWYur84BAoFpbtZMs28kKPqk0l47G6UzxyhehZR2qsya/fyStEcMqnAJFdXUI49ySsiO31lBoCc98gl2W3Y/gTTFtdB5XDbiO/uqHDLGbjKKdw7k1MhnElyI7dAJG6LjINAkxmSQgDhvqjtT9vpcnm+YyjZ1LdBROy0Ro3824cevlqe9E9u9SrYQDt2AoIkJRVJiG2KPtVO8UaqWRirfX/ANwq1Xs6OGhhPvyO9Z74rukQELg44OKCn38pkkJJqGehpcrbmJps9DQKjPSi+nP7a84oOnQVPtGG4AnFBc9NldWQAd8EmrdpTur4RAuFJY1T/D15AbmFJdpO4DJrUGtIbGwuZlGWdcrj0AoKYmmPdX4QnIJyxIzXtTtP2Ss0gAO89j2q5+FYre9sVuYsMGz7XrzQPxwbUXIgyjsVwRuHFBnc3iC5jufMjAGD191TE8SPdRbQ/luOg99RdX0k2yNPFH7IGcZ/7VWFkZZtx6g0F5tfEmqWi72laRV52tVu8IeJbe+WS5uGVPLOZB6ZrN3uRJYllPJXmlaMstpE+obyqBwjR/aBoNlm8SXKak9pFZvIp2mKQdCCOtWNbgeWPMGDjkVV9MuLddNt5HkQnYOWPSofiLxDb20EU3n4Rm2Dg8kUFivoYbqNnP4YNVyTTjvbYm6LOSBxzUjT9UvbyD2EjYFSSSeCCOCKHDUtVtQXntWWPJBAGfzoKvrTxRyyQhHLhu6nFV+drieQtsbdgY2qavE2uTTMw+YPLuPsuF28fiaaa8W0fffeWznlYQ2SPxxQVzTrTVrlSUjfb9p+APzo3Y31npTYM3zm8HBKnKp+dANf13UL+UxJIY7cdEj4FV1r/wCZ5WE5k7t6fhQbNba5bxWu6ZwZTzsJxj8aCah4pXJEewE9SDWUNqE7ElpHOTk5Nee+lZic4B7UF6vvEscaNgne3OQe9UrVNQa7lZieT39ahSSs5ySabJoOE1w9DXa4ehoNl035DJbqztro68gE0Sybfmx4yAcfWqUPkHmD5+kCbc9Ban4q0HRPF+hRaPYxvfgMltGrDyZOu0f9NTfpnoH38foyfDQUzRvkhTTb2O6bUYpmjXCq0BAz69avB0BXiVJZFbAwfZ4NNfTPQPv/APhk+GvfTPQPv4/Rk+GgRb+FYrXetrOYo2bdsVcAGqpqvyTreakby31TySTna0Rbnv3q3fTPQPv4/Rk+GvfTPQPv4/Rk+GgqVx8ltxcJtk1hCccH5ufioDcfIVLLM0i69Gobt81PxVpf0z0D7/8A4ZPhr30z0D7+P0ZPhoM5g+RGeKLZ+3kPOf8A2x+KikXySFLeGJ9XDbH3MRDw396uX0z0D7+P0ZPhqu23jaw/bkiS6q5/1fZURv5fl9+Nuc4xigXdfJwtxaeSdQw/Z/K//aG23yTPHMxuNZNxAF2pFJBkLnr37+tdfxksJvJI9WcyLcSsoeJyuz2tgGePTsMe+kxeOtQmaVWv7RM5Up5L5j4JBBC89APxbPQUBqy8ACzVvK1F89FypOF9OtPjwbdKCserMqkfV8vIH96D6J44lk1VYtR1KBLVFJkVLdyc49kZxnnqfwpq98YQyXTtaalcRIbsqkZ3kDoAxOPqnDEr7xxQFbzwC86Dy7+NZAPrmE/+aA3nyT6lctkeIYo//rac/wA91SNO8XwrJZNcatMx88h43VyGGF3sSOwIYgYPB6Crf9M9A+//AOGT4aDNpvkRv5s7/EwOf/jH4qjH5A5/4hj/AKU/FWpfTPQPv/8Ahk+GvfTPQPv/APhk+Ggy39wc/wDEMf8ASn4q9+4Of+IY/wClPxVqX0z0D7+P0ZPhr30z0D7+P0ZPhoMt/cHP/EMf9Kfirn7gp/4hj/pT8Van9M9A+/j9GT4a99M9A+/j9GT4aDLP3BTfxDH/AEp+Ko+ofIVNZ2FzdHX0byYnk2/NSM7QTj63urW/pnoH3/8AwyfDULXPF+hS6LfxpfAs9tKFHkycnYf+mg//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53" name="Picture 13"/>
          <p:cNvPicPr>
            <a:picLocks noChangeAspect="1" noChangeArrowheads="1"/>
          </p:cNvPicPr>
          <p:nvPr/>
        </p:nvPicPr>
        <p:blipFill>
          <a:blip r:embed="rId2" cstate="print"/>
          <a:srcRect/>
          <a:stretch>
            <a:fillRect/>
          </a:stretch>
        </p:blipFill>
        <p:spPr bwMode="auto">
          <a:xfrm>
            <a:off x="1371600" y="3200400"/>
            <a:ext cx="7109538" cy="322850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The jaws appear radiolucent, with thinning of the cortical borders and enlargement of the marrow spaces.</a:t>
            </a:r>
          </a:p>
          <a:p>
            <a:endParaRPr lang="en-US" sz="2400" dirty="0">
              <a:latin typeface="Times New Roman" pitchFamily="18" charset="0"/>
              <a:cs typeface="Times New Roman" pitchFamily="18" charset="0"/>
            </a:endParaRPr>
          </a:p>
        </p:txBody>
      </p:sp>
      <p:pic>
        <p:nvPicPr>
          <p:cNvPr id="4" name="Picture 12" descr="http://t1.gstatic.com/images?q=tbn:ANd9GcSqjNY1CgcBybtT7D_H36YMxsyfAqcne9IuDcEgfilmDRsPYGynxg"/>
          <p:cNvPicPr>
            <a:picLocks noChangeAspect="1" noChangeArrowheads="1"/>
          </p:cNvPicPr>
          <p:nvPr/>
        </p:nvPicPr>
        <p:blipFill>
          <a:blip r:embed="rId2" cstate="print"/>
          <a:srcRect/>
          <a:stretch>
            <a:fillRect/>
          </a:stretch>
        </p:blipFill>
        <p:spPr bwMode="auto">
          <a:xfrm>
            <a:off x="1981200" y="3429000"/>
            <a:ext cx="4933950" cy="2578388"/>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The trabeculae are large and coarse .</a:t>
            </a:r>
          </a:p>
          <a:p>
            <a:r>
              <a:rPr lang="en-US" sz="2400" dirty="0" smtClean="0">
                <a:latin typeface="Times New Roman" pitchFamily="18" charset="0"/>
                <a:cs typeface="Times New Roman" pitchFamily="18" charset="0"/>
              </a:rPr>
              <a:t> The lamina dura is thin, and the roots of the teeth may be short.</a:t>
            </a:r>
            <a:endParaRPr lang="en-US"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5029200" y="2743200"/>
            <a:ext cx="2743200" cy="3898964"/>
          </a:xfrm>
          <a:prstGeom prst="roundRect">
            <a:avLst>
              <a:gd name="adj" fmla="val 8594"/>
            </a:avLst>
          </a:prstGeom>
          <a:solidFill>
            <a:srgbClr val="FFFFFF">
              <a:shade val="85000"/>
            </a:srgbClr>
          </a:solidFill>
          <a:ln>
            <a:solidFill>
              <a:schemeClr val="accent1">
                <a:lumMod val="60000"/>
                <a:lumOff val="40000"/>
              </a:schemeClr>
            </a:solid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FF00"/>
                </a:solidFill>
                <a:latin typeface="Times New Roman" pitchFamily="18" charset="0"/>
                <a:cs typeface="Times New Roman" pitchFamily="18" charset="0"/>
              </a:rPr>
              <a:t>CASE REPORT </a:t>
            </a:r>
            <a:endParaRPr lang="en-US" sz="2800" dirty="0">
              <a:solidFill>
                <a:srgbClr val="FFFF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609600" y="1219200"/>
            <a:ext cx="7324725" cy="4438650"/>
          </a:xfrm>
          <a:prstGeom prst="rect">
            <a:avLst/>
          </a:prstGeom>
          <a:noFill/>
          <a:ln w="9525">
            <a:noFill/>
            <a:miter lim="800000"/>
            <a:headEnd/>
            <a:tailEnd/>
          </a:ln>
        </p:spPr>
      </p:pic>
      <p:sp>
        <p:nvSpPr>
          <p:cNvPr id="5" name="Rectangle 4"/>
          <p:cNvSpPr/>
          <p:nvPr/>
        </p:nvSpPr>
        <p:spPr>
          <a:xfrm>
            <a:off x="1981200" y="5791200"/>
            <a:ext cx="4572000" cy="923330"/>
          </a:xfrm>
          <a:prstGeom prst="rect">
            <a:avLst/>
          </a:prstGeom>
        </p:spPr>
        <p:txBody>
          <a:bodyPr>
            <a:spAutoFit/>
          </a:bodyPr>
          <a:lstStyle/>
          <a:p>
            <a:r>
              <a:rPr lang="en-US" dirty="0" smtClean="0"/>
              <a:t> </a:t>
            </a:r>
            <a:r>
              <a:rPr lang="en-US" b="1" dirty="0" err="1" smtClean="0">
                <a:latin typeface="Times New Roman" pitchFamily="18" charset="0"/>
                <a:cs typeface="Times New Roman" pitchFamily="18" charset="0"/>
              </a:rPr>
              <a:t>Thalassemia</a:t>
            </a:r>
            <a:r>
              <a:rPr lang="en-US" b="1" dirty="0" smtClean="0">
                <a:latin typeface="Times New Roman" pitchFamily="18" charset="0"/>
                <a:cs typeface="Times New Roman" pitchFamily="18" charset="0"/>
              </a:rPr>
              <a:t> major: A case report</a:t>
            </a:r>
          </a:p>
          <a:p>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                            </a:t>
            </a:r>
            <a:r>
              <a:rPr lang="en-US" b="1" i="1" dirty="0" smtClean="0">
                <a:solidFill>
                  <a:srgbClr val="FFFF00"/>
                </a:solidFill>
                <a:latin typeface="Times New Roman" pitchFamily="18" charset="0"/>
                <a:cs typeface="Times New Roman" pitchFamily="18" charset="0"/>
              </a:rPr>
              <a:t>J. </a:t>
            </a:r>
            <a:r>
              <a:rPr lang="en-US" b="1" i="1" dirty="0" err="1" smtClean="0">
                <a:solidFill>
                  <a:srgbClr val="FFFF00"/>
                </a:solidFill>
                <a:latin typeface="Times New Roman" pitchFamily="18" charset="0"/>
                <a:cs typeface="Times New Roman" pitchFamily="18" charset="0"/>
              </a:rPr>
              <a:t>Int</a:t>
            </a:r>
            <a:r>
              <a:rPr lang="en-US" b="1" i="1" dirty="0" smtClean="0">
                <a:solidFill>
                  <a:srgbClr val="FFFF00"/>
                </a:solidFill>
                <a:latin typeface="Times New Roman" pitchFamily="18" charset="0"/>
                <a:cs typeface="Times New Roman" pitchFamily="18" charset="0"/>
              </a:rPr>
              <a:t> Oral Health 2011</a:t>
            </a:r>
            <a:endParaRPr lang="en-US"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28600" y="2133600"/>
            <a:ext cx="8732375"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cstate="print"/>
          <a:srcRect/>
          <a:stretch>
            <a:fillRect/>
          </a:stretch>
        </p:blipFill>
        <p:spPr bwMode="auto">
          <a:xfrm>
            <a:off x="533400" y="914400"/>
            <a:ext cx="3124200" cy="4079659"/>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3733800" y="1981200"/>
            <a:ext cx="4770249" cy="2371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i="1" dirty="0" err="1" smtClean="0">
                <a:solidFill>
                  <a:srgbClr val="FFFF00"/>
                </a:solidFill>
                <a:latin typeface="Times New Roman" pitchFamily="18" charset="0"/>
                <a:cs typeface="Times New Roman" pitchFamily="18" charset="0"/>
              </a:rPr>
              <a:t>Erythroblastosis</a:t>
            </a:r>
            <a:r>
              <a:rPr lang="en-US" sz="2400" b="1" i="1" dirty="0" smtClean="0">
                <a:solidFill>
                  <a:srgbClr val="FFFF00"/>
                </a:solidFill>
                <a:latin typeface="Times New Roman" pitchFamily="18" charset="0"/>
                <a:cs typeface="Times New Roman" pitchFamily="18" charset="0"/>
              </a:rPr>
              <a:t> </a:t>
            </a:r>
            <a:r>
              <a:rPr lang="en-US" sz="2400" b="1" i="1" dirty="0" err="1" smtClean="0">
                <a:solidFill>
                  <a:srgbClr val="FFFF00"/>
                </a:solidFill>
                <a:latin typeface="Times New Roman" pitchFamily="18" charset="0"/>
                <a:cs typeface="Times New Roman" pitchFamily="18" charset="0"/>
              </a:rPr>
              <a:t>Fetalis</a:t>
            </a:r>
            <a:r>
              <a:rPr lang="en-US" sz="2400" b="1" i="1" dirty="0" smtClean="0">
                <a:solidFill>
                  <a:srgbClr val="FFFF00"/>
                </a:solidFill>
                <a:latin typeface="Times New Roman" pitchFamily="18" charset="0"/>
                <a:cs typeface="Times New Roman" pitchFamily="18" charset="0"/>
              </a:rPr>
              <a:t> (Hereditary</a:t>
            </a:r>
            <a:br>
              <a:rPr lang="en-US" sz="2400" b="1" i="1" dirty="0" smtClean="0">
                <a:solidFill>
                  <a:srgbClr val="FFFF00"/>
                </a:solidFill>
                <a:latin typeface="Times New Roman" pitchFamily="18" charset="0"/>
                <a:cs typeface="Times New Roman" pitchFamily="18" charset="0"/>
              </a:rPr>
            </a:br>
            <a:r>
              <a:rPr lang="en-US" sz="2400" i="1" dirty="0" smtClean="0">
                <a:solidFill>
                  <a:srgbClr val="FFFF00"/>
                </a:solidFill>
                <a:latin typeface="Times New Roman" pitchFamily="18" charset="0"/>
                <a:cs typeface="Times New Roman" pitchFamily="18" charset="0"/>
              </a:rPr>
              <a:t>Disease of The Newborn)</a:t>
            </a:r>
            <a:br>
              <a:rPr lang="en-US" sz="2400" i="1" dirty="0" smtClean="0">
                <a:solidFill>
                  <a:srgbClr val="FFFF00"/>
                </a:solidFill>
                <a:latin typeface="Times New Roman" pitchFamily="18" charset="0"/>
                <a:cs typeface="Times New Roman" pitchFamily="18" charset="0"/>
              </a:rPr>
            </a:b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Definition: </a:t>
            </a:r>
          </a:p>
          <a:p>
            <a:pPr>
              <a:buNone/>
            </a:pPr>
            <a:r>
              <a:rPr lang="en-US" sz="2400" dirty="0" smtClean="0">
                <a:latin typeface="Times New Roman" pitchFamily="18" charset="0"/>
                <a:cs typeface="Times New Roman" pitchFamily="18" charset="0"/>
              </a:rPr>
              <a:t>This occurs due to </a:t>
            </a:r>
            <a:r>
              <a:rPr lang="en-US" sz="2400" dirty="0" err="1" smtClean="0">
                <a:latin typeface="Times New Roman" pitchFamily="18" charset="0"/>
                <a:cs typeface="Times New Roman" pitchFamily="18" charset="0"/>
              </a:rPr>
              <a:t>isoimmune</a:t>
            </a:r>
            <a:r>
              <a:rPr lang="en-US" sz="2400" dirty="0" smtClean="0">
                <a:latin typeface="Times New Roman" pitchFamily="18" charset="0"/>
                <a:cs typeface="Times New Roman" pitchFamily="18" charset="0"/>
              </a:rPr>
              <a:t> antibodies.</a:t>
            </a:r>
          </a:p>
          <a:p>
            <a:r>
              <a:rPr lang="en-US" sz="2400" dirty="0" smtClean="0">
                <a:latin typeface="Times New Roman" pitchFamily="18" charset="0"/>
                <a:cs typeface="Times New Roman" pitchFamily="18" charset="0"/>
              </a:rPr>
              <a:t>Congenital hemolytic anemia results due to </a:t>
            </a:r>
            <a:r>
              <a:rPr lang="en-US" sz="2400" dirty="0" err="1" smtClean="0">
                <a:latin typeface="Times New Roman" pitchFamily="18" charset="0"/>
                <a:cs typeface="Times New Roman" pitchFamily="18" charset="0"/>
              </a:rPr>
              <a:t>Rh</a:t>
            </a:r>
            <a:r>
              <a:rPr lang="en-US" sz="2400" dirty="0" smtClean="0">
                <a:latin typeface="Times New Roman" pitchFamily="18" charset="0"/>
                <a:cs typeface="Times New Roman" pitchFamily="18" charset="0"/>
              </a:rPr>
              <a:t> incompatibility which results in destruction of fetal blood brought about by the reaction between maternal and fetal blood factors.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nSpc>
                <a:spcPct val="150000"/>
              </a:lnSpc>
            </a:pPr>
            <a:r>
              <a:rPr lang="en-US" sz="2400" dirty="0" smtClean="0">
                <a:latin typeface="Times New Roman" pitchFamily="18" charset="0"/>
                <a:cs typeface="Times New Roman" pitchFamily="18" charset="0"/>
              </a:rPr>
              <a:t>There is deposition of blood pigment in enamel and dentin of developing teeth giving them a </a:t>
            </a:r>
            <a:r>
              <a:rPr lang="en-US" sz="2400" dirty="0" smtClean="0">
                <a:solidFill>
                  <a:srgbClr val="FFFF00"/>
                </a:solidFill>
                <a:latin typeface="Times New Roman" pitchFamily="18" charset="0"/>
                <a:cs typeface="Times New Roman" pitchFamily="18" charset="0"/>
              </a:rPr>
              <a:t>green, brown or blue hue.</a:t>
            </a:r>
          </a:p>
          <a:p>
            <a:pPr>
              <a:lnSpc>
                <a:spcPct val="150000"/>
              </a:lnSpc>
            </a:pPr>
            <a:r>
              <a:rPr lang="en-US" sz="2400" dirty="0" smtClean="0">
                <a:latin typeface="Times New Roman" pitchFamily="18" charset="0"/>
                <a:cs typeface="Times New Roman" pitchFamily="18" charset="0"/>
              </a:rPr>
              <a:t> Enamel </a:t>
            </a:r>
            <a:r>
              <a:rPr lang="en-US" sz="2400" dirty="0" err="1" smtClean="0">
                <a:latin typeface="Times New Roman" pitchFamily="18" charset="0"/>
                <a:cs typeface="Times New Roman" pitchFamily="18" charset="0"/>
              </a:rPr>
              <a:t>hypoplasia</a:t>
            </a:r>
            <a:r>
              <a:rPr lang="en-US" sz="2400" dirty="0" smtClean="0">
                <a:latin typeface="Times New Roman" pitchFamily="18" charset="0"/>
                <a:cs typeface="Times New Roman" pitchFamily="18" charset="0"/>
              </a:rPr>
              <a:t>, which involves the </a:t>
            </a:r>
            <a:r>
              <a:rPr lang="en-US" sz="2400" dirty="0" err="1" smtClean="0">
                <a:latin typeface="Times New Roman" pitchFamily="18" charset="0"/>
                <a:cs typeface="Times New Roman" pitchFamily="18" charset="0"/>
              </a:rPr>
              <a:t>incisal</a:t>
            </a:r>
            <a:r>
              <a:rPr lang="en-US" sz="2400" dirty="0" smtClean="0">
                <a:latin typeface="Times New Roman" pitchFamily="18" charset="0"/>
                <a:cs typeface="Times New Roman" pitchFamily="18" charset="0"/>
              </a:rPr>
              <a:t> edges of anterior teeth and the middle portion of the deciduous </a:t>
            </a:r>
            <a:r>
              <a:rPr lang="en-US" sz="2400" dirty="0" err="1" smtClean="0">
                <a:latin typeface="Times New Roman" pitchFamily="18" charset="0"/>
                <a:cs typeface="Times New Roman" pitchFamily="18" charset="0"/>
              </a:rPr>
              <a:t>cuspid</a:t>
            </a:r>
            <a:r>
              <a:rPr lang="en-US" sz="2400" dirty="0" smtClean="0">
                <a:latin typeface="Times New Roman" pitchFamily="18" charset="0"/>
                <a:cs typeface="Times New Roman" pitchFamily="18" charset="0"/>
              </a:rPr>
              <a:t> and first molar crown.</a:t>
            </a:r>
          </a:p>
          <a:p>
            <a:pPr>
              <a:lnSpc>
                <a:spcPct val="150000"/>
              </a:lnSpc>
            </a:pPr>
            <a:r>
              <a:rPr lang="en-US" sz="2400" dirty="0" smtClean="0">
                <a:latin typeface="Times New Roman" pitchFamily="18" charset="0"/>
                <a:cs typeface="Times New Roman" pitchFamily="18" charset="0"/>
              </a:rPr>
              <a:t> It presents as a ring like defect called as </a:t>
            </a:r>
            <a:r>
              <a:rPr lang="en-US" sz="2400" i="1" dirty="0" err="1" smtClean="0">
                <a:solidFill>
                  <a:srgbClr val="FFFF00"/>
                </a:solidFill>
                <a:latin typeface="Times New Roman" pitchFamily="18" charset="0"/>
                <a:cs typeface="Times New Roman" pitchFamily="18" charset="0"/>
              </a:rPr>
              <a:t>Rh</a:t>
            </a:r>
            <a:r>
              <a:rPr lang="en-US" sz="2400" i="1" dirty="0" smtClean="0">
                <a:solidFill>
                  <a:srgbClr val="FFFF00"/>
                </a:solidFill>
                <a:latin typeface="Times New Roman" pitchFamily="18" charset="0"/>
                <a:cs typeface="Times New Roman" pitchFamily="18" charset="0"/>
              </a:rPr>
              <a:t> hump.</a:t>
            </a:r>
            <a:endParaRPr lang="en-US" sz="2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2400" i="1" dirty="0" smtClean="0">
                <a:solidFill>
                  <a:srgbClr val="FFFF00"/>
                </a:solidFill>
                <a:latin typeface="Times New Roman" pitchFamily="18" charset="0"/>
                <a:cs typeface="Times New Roman" pitchFamily="18" charset="0"/>
              </a:rPr>
              <a:t>Radiographic Features</a:t>
            </a:r>
          </a:p>
          <a:p>
            <a:r>
              <a:rPr lang="en-US" sz="2400" dirty="0" smtClean="0">
                <a:latin typeface="Times New Roman" pitchFamily="18" charset="0"/>
                <a:cs typeface="Times New Roman" pitchFamily="18" charset="0"/>
              </a:rPr>
              <a:t> Transverse lines of increased and decreased radiolucency, occurs at the ends of some long bones in some cases.</a:t>
            </a:r>
          </a:p>
          <a:p>
            <a:r>
              <a:rPr lang="en-US" sz="2400" dirty="0" smtClean="0">
                <a:latin typeface="Times New Roman" pitchFamily="18" charset="0"/>
                <a:cs typeface="Times New Roman" pitchFamily="18" charset="0"/>
              </a:rPr>
              <a:t> There is increased thickness of the cranial bone which also includes the maxilla and the mandible.</a:t>
            </a:r>
          </a:p>
          <a:p>
            <a:r>
              <a:rPr lang="en-US" sz="2400" dirty="0" smtClean="0">
                <a:latin typeface="Times New Roman" pitchFamily="18" charset="0"/>
                <a:cs typeface="Times New Roman" pitchFamily="18" charset="0"/>
              </a:rPr>
              <a:t>The bones of the vault are thickened as a result of increased thickness of </a:t>
            </a:r>
            <a:r>
              <a:rPr lang="en-US" sz="2400" dirty="0" err="1" smtClean="0">
                <a:latin typeface="Times New Roman" pitchFamily="18" charset="0"/>
                <a:cs typeface="Times New Roman" pitchFamily="18" charset="0"/>
              </a:rPr>
              <a:t>diploe</a:t>
            </a:r>
            <a:r>
              <a:rPr lang="en-US" sz="2400" dirty="0" smtClean="0">
                <a:latin typeface="Times New Roman" pitchFamily="18" charset="0"/>
                <a:cs typeface="Times New Roman" pitchFamily="18" charset="0"/>
              </a:rPr>
              <a:t>, radiating </a:t>
            </a:r>
            <a:r>
              <a:rPr lang="en-US" sz="2400" dirty="0" err="1" smtClean="0">
                <a:latin typeface="Times New Roman" pitchFamily="18" charset="0"/>
                <a:cs typeface="Times New Roman" pitchFamily="18" charset="0"/>
              </a:rPr>
              <a:t>spicules</a:t>
            </a:r>
            <a:r>
              <a:rPr lang="en-US" sz="2400" dirty="0" smtClean="0">
                <a:latin typeface="Times New Roman" pitchFamily="18" charset="0"/>
                <a:cs typeface="Times New Roman" pitchFamily="18" charset="0"/>
              </a:rPr>
              <a:t> may be present.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 of the jaws:</a:t>
            </a:r>
          </a:p>
          <a:p>
            <a:pPr>
              <a:buNone/>
            </a:pPr>
            <a:r>
              <a:rPr lang="en-US" sz="2400" dirty="0" smtClean="0">
                <a:latin typeface="Times New Roman" pitchFamily="18" charset="0"/>
                <a:cs typeface="Times New Roman" pitchFamily="18" charset="0"/>
              </a:rPr>
              <a:t> Demineralization and thinning of cortical boundaries often occur in the jaws in cortical boundaries such as the </a:t>
            </a:r>
          </a:p>
          <a:p>
            <a:pPr>
              <a:buNone/>
            </a:pPr>
            <a:r>
              <a:rPr lang="en-US" sz="2400" dirty="0" smtClean="0">
                <a:latin typeface="Times New Roman" pitchFamily="18" charset="0"/>
                <a:cs typeface="Times New Roman" pitchFamily="18" charset="0"/>
              </a:rPr>
              <a:t>                inferior border,</a:t>
            </a:r>
          </a:p>
          <a:p>
            <a:pPr>
              <a:buNone/>
            </a:pPr>
            <a:r>
              <a:rPr lang="en-US" sz="2400" dirty="0" smtClean="0">
                <a:latin typeface="Times New Roman" pitchFamily="18" charset="0"/>
                <a:cs typeface="Times New Roman" pitchFamily="18" charset="0"/>
              </a:rPr>
              <a:t>                mandibular canal, </a:t>
            </a:r>
          </a:p>
          <a:p>
            <a:pPr>
              <a:buNone/>
            </a:pPr>
            <a:r>
              <a:rPr lang="en-US" sz="2400" dirty="0" smtClean="0">
                <a:latin typeface="Times New Roman" pitchFamily="18" charset="0"/>
                <a:cs typeface="Times New Roman" pitchFamily="18" charset="0"/>
              </a:rPr>
              <a:t>                cortical outlines of the maxillary sinuses. </a:t>
            </a:r>
          </a:p>
          <a:p>
            <a:pPr>
              <a:buNone/>
            </a:pPr>
            <a:r>
              <a:rPr lang="en-US" sz="2400" dirty="0" smtClean="0">
                <a:latin typeface="Times New Roman" pitchFamily="18" charset="0"/>
                <a:cs typeface="Times New Roman" pitchFamily="18" charset="0"/>
              </a:rPr>
              <a:t>The density of the jaws is decreased, resulting in a radiolucent appearance that contrasts with the density of the teeth.</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err="1" smtClean="0">
                <a:solidFill>
                  <a:srgbClr val="FFFF00"/>
                </a:solidFill>
                <a:latin typeface="Times New Roman" pitchFamily="18" charset="0"/>
                <a:cs typeface="Times New Roman" pitchFamily="18" charset="0"/>
              </a:rPr>
              <a:t>Agranulocytopenia</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Granulocytopenia</a:t>
            </a:r>
            <a:r>
              <a:rPr lang="en-US" sz="2400" b="1"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Agranulocytic</a:t>
            </a:r>
            <a:r>
              <a:rPr lang="en-US" sz="2400" dirty="0" smtClean="0">
                <a:solidFill>
                  <a:srgbClr val="FFFF00"/>
                </a:solidFill>
                <a:latin typeface="Times New Roman" pitchFamily="18" charset="0"/>
                <a:cs typeface="Times New Roman" pitchFamily="18" charset="0"/>
              </a:rPr>
              <a:t> Angina)</a:t>
            </a:r>
            <a:br>
              <a:rPr lang="en-US" sz="2400" dirty="0" smtClean="0">
                <a:solidFill>
                  <a:srgbClr val="FFFF00"/>
                </a:solidFill>
                <a:latin typeface="Times New Roman" pitchFamily="18" charset="0"/>
                <a:cs typeface="Times New Roman" pitchFamily="18" charset="0"/>
              </a:rPr>
            </a:br>
            <a:endParaRPr lang="en-US" sz="2400" dirty="0">
              <a:solidFill>
                <a:srgbClr val="FFFF00"/>
              </a:solidFill>
            </a:endParaRPr>
          </a:p>
        </p:txBody>
      </p:sp>
      <p:sp>
        <p:nvSpPr>
          <p:cNvPr id="3" name="Content Placeholder 2"/>
          <p:cNvSpPr>
            <a:spLocks noGrp="1"/>
          </p:cNvSpPr>
          <p:nvPr>
            <p:ph idx="1"/>
          </p:nvPr>
        </p:nvSpPr>
        <p:spPr/>
        <p:txBody>
          <a:bodyPr>
            <a:normAutofit/>
          </a:bodyPr>
          <a:lstStyle/>
          <a:p>
            <a:pPr>
              <a:buNone/>
            </a:pPr>
            <a:r>
              <a:rPr lang="en-US" sz="2400" i="1" dirty="0" smtClean="0">
                <a:latin typeface="Times New Roman" pitchFamily="18" charset="0"/>
                <a:cs typeface="Times New Roman" pitchFamily="18" charset="0"/>
              </a:rPr>
              <a:t>Definition:</a:t>
            </a:r>
          </a:p>
          <a:p>
            <a:pPr>
              <a:buNone/>
            </a:pPr>
            <a:r>
              <a:rPr lang="en-US" sz="2400" i="1" dirty="0" smtClean="0">
                <a:latin typeface="Times New Roman" pitchFamily="18" charset="0"/>
                <a:cs typeface="Times New Roman" pitchFamily="18" charset="0"/>
              </a:rPr>
              <a:t> This is characterized by marked leucopenia </a:t>
            </a:r>
            <a:r>
              <a:rPr lang="en-US" sz="2400" dirty="0" smtClean="0">
                <a:latin typeface="Times New Roman" pitchFamily="18" charset="0"/>
                <a:cs typeface="Times New Roman" pitchFamily="18" charset="0"/>
              </a:rPr>
              <a:t>with reduction and absence of </a:t>
            </a:r>
            <a:r>
              <a:rPr lang="en-US" sz="2400" dirty="0" err="1" smtClean="0">
                <a:latin typeface="Times New Roman" pitchFamily="18" charset="0"/>
                <a:cs typeface="Times New Roman" pitchFamily="18" charset="0"/>
              </a:rPr>
              <a:t>neutrophilic</a:t>
            </a:r>
            <a:r>
              <a:rPr lang="en-US" sz="2400" dirty="0" smtClean="0">
                <a:latin typeface="Times New Roman" pitchFamily="18" charset="0"/>
                <a:cs typeface="Times New Roman" pitchFamily="18" charset="0"/>
              </a:rPr>
              <a:t> leukocytes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PROGRESSIVE SYSTEMIC SCLEROSIS</a:t>
            </a:r>
            <a:br>
              <a:rPr lang="en-US" sz="2400" dirty="0" smtClean="0">
                <a:solidFill>
                  <a:srgbClr val="FFFF00"/>
                </a:solidFill>
                <a:latin typeface="Times New Roman" pitchFamily="18" charset="0"/>
                <a:cs typeface="Times New Roman" pitchFamily="18" charset="0"/>
              </a:rPr>
            </a:b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Synonym</a:t>
            </a:r>
          </a:p>
          <a:p>
            <a:r>
              <a:rPr lang="en-US" sz="2400" dirty="0" smtClean="0">
                <a:latin typeface="Times New Roman" pitchFamily="18" charset="0"/>
                <a:cs typeface="Times New Roman" pitchFamily="18" charset="0"/>
              </a:rPr>
              <a:t>Scleroderma</a:t>
            </a:r>
          </a:p>
          <a:p>
            <a:pPr>
              <a:buNone/>
            </a:pPr>
            <a:r>
              <a:rPr lang="en-US" sz="2400" dirty="0" smtClean="0">
                <a:solidFill>
                  <a:srgbClr val="FFFF00"/>
                </a:solidFill>
                <a:latin typeface="Times New Roman" pitchFamily="18" charset="0"/>
                <a:cs typeface="Times New Roman" pitchFamily="18" charset="0"/>
              </a:rPr>
              <a:t>Definition</a:t>
            </a:r>
          </a:p>
          <a:p>
            <a:r>
              <a:rPr lang="en-US" sz="2400" dirty="0" smtClean="0">
                <a:latin typeface="Times New Roman" pitchFamily="18" charset="0"/>
                <a:cs typeface="Times New Roman" pitchFamily="18" charset="0"/>
              </a:rPr>
              <a:t>Progressive systemic sclerosis (PSS) is a generalized connective tissue disease that causes hardening (sclerosis) of the skin and other tissues.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PSS is a disease of middle age, with the greatest incidence between the ages of 30 and 50 years. </a:t>
            </a:r>
          </a:p>
          <a:p>
            <a:r>
              <a:rPr lang="en-US" sz="2400" dirty="0" smtClean="0">
                <a:latin typeface="Times New Roman" pitchFamily="18" charset="0"/>
                <a:cs typeface="Times New Roman" pitchFamily="18" charset="0"/>
              </a:rPr>
              <a:t>It is rarely seen in adolescents or older adults. </a:t>
            </a:r>
          </a:p>
          <a:p>
            <a:r>
              <a:rPr lang="en-US" sz="2400" dirty="0" smtClean="0">
                <a:latin typeface="Times New Roman" pitchFamily="18" charset="0"/>
                <a:cs typeface="Times New Roman" pitchFamily="18" charset="0"/>
              </a:rPr>
              <a:t>Women are affected about three times as often as men.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304800" y="533400"/>
            <a:ext cx="7467600" cy="4525963"/>
          </a:xfrm>
        </p:spPr>
        <p:txBody>
          <a:bodyPr>
            <a:normAutofit/>
          </a:bodyPr>
          <a:lstStyle/>
          <a:p>
            <a:r>
              <a:rPr lang="en-US" sz="2400" dirty="0" smtClean="0">
                <a:latin typeface="Times New Roman" pitchFamily="18" charset="0"/>
                <a:cs typeface="Times New Roman" pitchFamily="18" charset="0"/>
              </a:rPr>
              <a:t>In most patients with moderate to severe PSS, the involved skin has a thickened, leathery quality. </a:t>
            </a: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skin is not mobile over the underlying soft tissues, and involvement of the facial region may inhibit normal mandibular opening. </a:t>
            </a:r>
          </a:p>
        </p:txBody>
      </p:sp>
      <p:pic>
        <p:nvPicPr>
          <p:cNvPr id="6146" name="Picture 2" descr="http://t2.gstatic.com/images?q=tbn:ANd9GcRLHQWj8BI7thGGikwyI7dabEIQKI5_lKU-NWn4SWYKR6_AsPbW"/>
          <p:cNvPicPr>
            <a:picLocks noChangeAspect="1" noChangeArrowheads="1"/>
          </p:cNvPicPr>
          <p:nvPr/>
        </p:nvPicPr>
        <p:blipFill>
          <a:blip r:embed="rId2" cstate="print"/>
          <a:srcRect/>
          <a:stretch>
            <a:fillRect/>
          </a:stretch>
        </p:blipFill>
        <p:spPr bwMode="auto">
          <a:xfrm>
            <a:off x="7315200" y="4038600"/>
            <a:ext cx="1619250" cy="2447926"/>
          </a:xfrm>
          <a:prstGeom prst="rect">
            <a:avLst/>
          </a:prstGeom>
          <a:noFill/>
        </p:spPr>
      </p:pic>
      <p:pic>
        <p:nvPicPr>
          <p:cNvPr id="6148" name="Picture 4" descr="http://t3.gstatic.com/images?q=tbn:ANd9GcTvbz1GCOOCEr3IiB5AZb92HiHfiyRK-w7yN_f3AyeTU1P-J4rPsQ"/>
          <p:cNvPicPr>
            <a:picLocks noChangeAspect="1" noChangeArrowheads="1"/>
          </p:cNvPicPr>
          <p:nvPr/>
        </p:nvPicPr>
        <p:blipFill>
          <a:blip r:embed="rId3" cstate="print"/>
          <a:srcRect/>
          <a:stretch>
            <a:fillRect/>
          </a:stretch>
        </p:blipFill>
        <p:spPr bwMode="auto">
          <a:xfrm>
            <a:off x="4495800" y="1524000"/>
            <a:ext cx="2619375" cy="1743076"/>
          </a:xfrm>
          <a:prstGeom prst="rect">
            <a:avLst/>
          </a:prstGeom>
          <a:noFill/>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Patients with diffuse disease are also likely to have xerostomia; increased numbers of decayed teeth.</a:t>
            </a:r>
          </a:p>
          <a:p>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Patients with systemic disease are more likely to have deeper periodontal pockets and higher gingivitis scores. </a:t>
            </a:r>
          </a:p>
          <a:p>
            <a:r>
              <a:rPr lang="en-US" sz="2400" dirty="0" smtClean="0">
                <a:latin typeface="Times New Roman" pitchFamily="18" charset="0"/>
                <a:cs typeface="Times New Roman" pitchFamily="18" charset="0"/>
              </a:rPr>
              <a:t>Patients with cardiac and pulmonary problems may have varying degrees of heart failure and respiratory insufficiencies.</a:t>
            </a:r>
          </a:p>
          <a:p>
            <a:r>
              <a:rPr lang="en-US" sz="2400" dirty="0" smtClean="0">
                <a:latin typeface="Times New Roman" pitchFamily="18" charset="0"/>
                <a:cs typeface="Times New Roman" pitchFamily="18" charset="0"/>
              </a:rPr>
              <a:t> Renal involvement usually leads to some degree of uremia, with or without hypertension.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pPr>
              <a:buNone/>
            </a:pPr>
            <a:r>
              <a:rPr lang="en-US" sz="2400" dirty="0" smtClean="0">
                <a:solidFill>
                  <a:srgbClr val="FFFF00"/>
                </a:solidFill>
                <a:latin typeface="Times New Roman" pitchFamily="18" charset="0"/>
                <a:cs typeface="Times New Roman" pitchFamily="18" charset="0"/>
              </a:rPr>
              <a:t>Radiographic features of the jaws:</a:t>
            </a:r>
          </a:p>
          <a:p>
            <a:pPr>
              <a:buNone/>
            </a:pPr>
            <a:r>
              <a:rPr lang="en-US" sz="2400" dirty="0" smtClean="0">
                <a:latin typeface="Times New Roman" pitchFamily="18" charset="0"/>
                <a:cs typeface="Times New Roman" pitchFamily="18" charset="0"/>
              </a:rPr>
              <a:t>      A radiographic feature in some cases of PSS is an unusual pattern of mandibular erosions at regions of muscle attachment such as the angles, coronoid process, digastric region, or </a:t>
            </a:r>
            <a:r>
              <a:rPr lang="en-US" sz="2400" dirty="0" err="1" smtClean="0">
                <a:latin typeface="Times New Roman" pitchFamily="18" charset="0"/>
                <a:cs typeface="Times New Roman" pitchFamily="18" charset="0"/>
              </a:rPr>
              <a:t>condyles</a:t>
            </a:r>
            <a:endParaRPr lang="en-US" sz="2400" dirty="0">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2" cstate="print"/>
          <a:srcRect/>
          <a:stretch>
            <a:fillRect/>
          </a:stretch>
        </p:blipFill>
        <p:spPr bwMode="auto">
          <a:xfrm>
            <a:off x="2590800" y="4191000"/>
            <a:ext cx="4305300" cy="221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This type of resorption is typically bilateral and fairly symmetric.</a:t>
            </a:r>
          </a:p>
          <a:p>
            <a:r>
              <a:rPr lang="en-US" sz="2400" dirty="0" smtClean="0">
                <a:latin typeface="Times New Roman" pitchFamily="18" charset="0"/>
                <a:cs typeface="Times New Roman" pitchFamily="18" charset="0"/>
              </a:rPr>
              <a:t> Most of these erosive borders are smooth and sharply defined. </a:t>
            </a:r>
          </a:p>
          <a:p>
            <a:r>
              <a:rPr lang="en-US" sz="2400" dirty="0" smtClean="0">
                <a:latin typeface="Times New Roman" pitchFamily="18" charset="0"/>
                <a:cs typeface="Times New Roman" pitchFamily="18" charset="0"/>
              </a:rPr>
              <a:t>This resorption may be progressive with the disease.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Radiographic changes associated with the teeth</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The most common oral radiographic manifestation of PSS is an </a:t>
            </a:r>
            <a:r>
              <a:rPr lang="en-US" sz="2400" dirty="0" smtClean="0">
                <a:solidFill>
                  <a:srgbClr val="FFFF00"/>
                </a:solidFill>
                <a:latin typeface="Times New Roman" pitchFamily="18" charset="0"/>
                <a:cs typeface="Times New Roman" pitchFamily="18" charset="0"/>
              </a:rPr>
              <a:t>increase in the width of the periodontal ligament (</a:t>
            </a:r>
            <a:r>
              <a:rPr lang="en-US" sz="2400" dirty="0" smtClean="0">
                <a:latin typeface="Times New Roman" pitchFamily="18" charset="0"/>
                <a:cs typeface="Times New Roman" pitchFamily="18" charset="0"/>
              </a:rPr>
              <a:t>PDL) spaces around the teeth</a:t>
            </a:r>
            <a:endParaRPr lang="en-US" sz="2400" dirty="0">
              <a:solidFill>
                <a:srgbClr val="FFFF00"/>
              </a:solidFill>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cstate="print"/>
          <a:srcRect/>
          <a:stretch>
            <a:fillRect/>
          </a:stretch>
        </p:blipFill>
        <p:spPr bwMode="auto">
          <a:xfrm>
            <a:off x="3886200" y="3505200"/>
            <a:ext cx="3162300" cy="206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mandibular erosive bone changes.</a:t>
            </a:r>
          </a:p>
          <a:p>
            <a:pPr>
              <a:buNone/>
            </a:pPr>
            <a:r>
              <a:rPr lang="en-US" sz="2400" dirty="0" smtClean="0">
                <a:solidFill>
                  <a:srgbClr val="FFFF00"/>
                </a:solidFill>
                <a:latin typeface="Times New Roman" pitchFamily="18" charset="0"/>
                <a:cs typeface="Times New Roman" pitchFamily="18" charset="0"/>
              </a:rPr>
              <a:t>Management: </a:t>
            </a:r>
          </a:p>
          <a:p>
            <a:r>
              <a:rPr lang="en-US" sz="2400" dirty="0" smtClean="0">
                <a:latin typeface="Times New Roman" pitchFamily="18" charset="0"/>
                <a:cs typeface="Times New Roman" pitchFamily="18" charset="0"/>
              </a:rPr>
              <a:t>The aforementioned thickening of PDL spaces does not seem to present any clinical difficulties.</a:t>
            </a:r>
          </a:p>
          <a:p>
            <a:r>
              <a:rPr lang="en-US" sz="2400" dirty="0" smtClean="0">
                <a:latin typeface="Times New Roman" pitchFamily="18" charset="0"/>
                <a:cs typeface="Times New Roman" pitchFamily="18" charset="0"/>
              </a:rPr>
              <a:t>The progressive loss of bone in the region of the mandibular angle, however, is more serious because of potential fracture. </a:t>
            </a:r>
          </a:p>
          <a:p>
            <a:r>
              <a:rPr lang="en-US" sz="2400" dirty="0" smtClean="0">
                <a:latin typeface="Times New Roman" pitchFamily="18" charset="0"/>
                <a:cs typeface="Times New Roman" pitchFamily="18" charset="0"/>
              </a:rPr>
              <a:t>It is reasonable to obtain initial and periodic panoramic radiographs in all patients with PSS to assess mandibular integrity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304800"/>
            <a:ext cx="7467600" cy="5821363"/>
          </a:xfrm>
        </p:spPr>
        <p:txBody>
          <a:bodyPr/>
          <a:lstStyle/>
          <a:p>
            <a:r>
              <a:rPr lang="en-US" sz="2400" dirty="0" smtClean="0">
                <a:latin typeface="Times New Roman" pitchFamily="18" charset="0"/>
                <a:cs typeface="Times New Roman" pitchFamily="18" charset="0"/>
              </a:rPr>
              <a:t>The teeth stand out in contrast to the radiolucent jaws .</a:t>
            </a:r>
          </a:p>
          <a:p>
            <a:r>
              <a:rPr lang="en-US" sz="2400" dirty="0" smtClean="0">
                <a:latin typeface="Times New Roman" pitchFamily="18" charset="0"/>
                <a:cs typeface="Times New Roman" pitchFamily="18" charset="0"/>
              </a:rPr>
              <a:t>A change in the normal trabecular pattern may occur, resulting in a </a:t>
            </a:r>
            <a:r>
              <a:rPr lang="en-US" sz="2400" dirty="0" smtClean="0">
                <a:solidFill>
                  <a:srgbClr val="FFFF00"/>
                </a:solidFill>
                <a:latin typeface="Times New Roman" pitchFamily="18" charset="0"/>
                <a:cs typeface="Times New Roman" pitchFamily="18" charset="0"/>
              </a:rPr>
              <a:t>ground-glass appearance </a:t>
            </a:r>
            <a:r>
              <a:rPr lang="en-US" sz="2400" dirty="0" smtClean="0">
                <a:latin typeface="Times New Roman" pitchFamily="18" charset="0"/>
                <a:cs typeface="Times New Roman" pitchFamily="18" charset="0"/>
              </a:rPr>
              <a:t>of numerous, small, randomly oriented trabeculae.</a:t>
            </a:r>
            <a:endParaRPr lang="en-US"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t="8824"/>
          <a:stretch>
            <a:fillRect/>
          </a:stretch>
        </p:blipFill>
        <p:spPr bwMode="auto">
          <a:xfrm>
            <a:off x="0" y="2514600"/>
            <a:ext cx="9144000" cy="25689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smtClean="0"/>
          </a:p>
          <a:p>
            <a:pPr>
              <a:buNone/>
            </a:pPr>
            <a:endParaRPr lang="en-US" dirty="0" smtClean="0"/>
          </a:p>
          <a:p>
            <a:pPr>
              <a:buNone/>
            </a:pPr>
            <a:endParaRPr lang="en-US" dirty="0" smtClean="0"/>
          </a:p>
          <a:p>
            <a:pPr>
              <a:buNone/>
            </a:pPr>
            <a:r>
              <a:rPr lang="en-US" dirty="0" smtClean="0"/>
              <a:t>                      </a:t>
            </a:r>
            <a:r>
              <a:rPr lang="en-US" sz="3200" dirty="0" smtClean="0">
                <a:solidFill>
                  <a:srgbClr val="FFFF00"/>
                </a:solidFill>
                <a:latin typeface="Comic Sans MS" pitchFamily="66" charset="0"/>
              </a:rPr>
              <a:t>THANK U </a:t>
            </a:r>
            <a:endParaRPr lang="en-US" sz="3200" dirty="0">
              <a:solidFill>
                <a:srgbClr val="FFFF00"/>
              </a:solidFill>
              <a:latin typeface="Comic Sans MS" pitchFamily="66"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609600"/>
            <a:ext cx="7467600" cy="4525963"/>
          </a:xfrm>
        </p:spPr>
        <p:txBody>
          <a:bodyPr>
            <a:normAutofit/>
          </a:bodyPr>
          <a:lstStyle/>
          <a:p>
            <a:r>
              <a:rPr lang="en-US" sz="2400" dirty="0" smtClean="0">
                <a:solidFill>
                  <a:srgbClr val="FFFF00"/>
                </a:solidFill>
                <a:latin typeface="Times New Roman" pitchFamily="18" charset="0"/>
                <a:cs typeface="Times New Roman" pitchFamily="18" charset="0"/>
              </a:rPr>
              <a:t>Brown tumors </a:t>
            </a:r>
            <a:r>
              <a:rPr lang="en-US" sz="2400" dirty="0" smtClean="0">
                <a:latin typeface="Times New Roman" pitchFamily="18" charset="0"/>
                <a:cs typeface="Times New Roman" pitchFamily="18" charset="0"/>
              </a:rPr>
              <a:t>- any bone ,frequently found in the facial bones and jaws, particularly in long-standing cases of the disease. </a:t>
            </a:r>
          </a:p>
          <a:p>
            <a:r>
              <a:rPr lang="en-US" sz="2400" dirty="0" smtClean="0">
                <a:latin typeface="Times New Roman" pitchFamily="18" charset="0"/>
                <a:cs typeface="Times New Roman" pitchFamily="18" charset="0"/>
              </a:rPr>
              <a:t>multiple within a single bone. They have variably defined margins and may produce cortical expansion.</a:t>
            </a:r>
          </a:p>
          <a:p>
            <a:pPr>
              <a:buNone/>
            </a:pPr>
            <a:endParaRPr lang="en-US" sz="2400" dirty="0">
              <a:latin typeface="Times New Roman" pitchFamily="18" charset="0"/>
              <a:cs typeface="Times New Roman" pitchFamily="18" charset="0"/>
            </a:endParaRPr>
          </a:p>
        </p:txBody>
      </p:sp>
      <p:pic>
        <p:nvPicPr>
          <p:cNvPr id="6" name="Picture 2"/>
          <p:cNvPicPr>
            <a:picLocks noChangeAspect="1" noChangeArrowheads="1"/>
          </p:cNvPicPr>
          <p:nvPr/>
        </p:nvPicPr>
        <p:blipFill>
          <a:blip r:embed="rId2" cstate="print"/>
          <a:srcRect/>
          <a:stretch>
            <a:fillRect/>
          </a:stretch>
        </p:blipFill>
        <p:spPr bwMode="auto">
          <a:xfrm>
            <a:off x="3581400" y="2895600"/>
            <a:ext cx="3429000" cy="270008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solidFill>
                  <a:srgbClr val="FFFF00"/>
                </a:solidFill>
                <a:latin typeface="Times New Roman" pitchFamily="18" charset="0"/>
                <a:cs typeface="Times New Roman" pitchFamily="18" charset="0"/>
              </a:rPr>
              <a:t>If solitary- </a:t>
            </a:r>
            <a:r>
              <a:rPr lang="en-US" sz="2400" dirty="0" smtClean="0">
                <a:latin typeface="Times New Roman" pitchFamily="18" charset="0"/>
                <a:cs typeface="Times New Roman" pitchFamily="18" charset="0"/>
              </a:rPr>
              <a:t>resemble a </a:t>
            </a:r>
          </a:p>
          <a:p>
            <a:pPr>
              <a:buNone/>
            </a:pPr>
            <a:r>
              <a:rPr lang="en-US" sz="2400" dirty="0" smtClean="0">
                <a:latin typeface="Times New Roman" pitchFamily="18" charset="0"/>
                <a:cs typeface="Times New Roman" pitchFamily="18" charset="0"/>
              </a:rPr>
              <a:t>            central giant cell granuloma </a:t>
            </a:r>
          </a:p>
          <a:p>
            <a:pPr>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aneurysmal</a:t>
            </a:r>
            <a:r>
              <a:rPr lang="en-US" sz="2400" dirty="0" smtClean="0">
                <a:latin typeface="Times New Roman" pitchFamily="18" charset="0"/>
                <a:cs typeface="Times New Roman" pitchFamily="18" charset="0"/>
              </a:rPr>
              <a:t> bone cyst. </a:t>
            </a:r>
          </a:p>
          <a:p>
            <a:r>
              <a:rPr lang="en-US" sz="2400" dirty="0" smtClean="0">
                <a:latin typeface="Times New Roman" pitchFamily="18" charset="0"/>
                <a:cs typeface="Times New Roman" pitchFamily="18" charset="0"/>
              </a:rPr>
              <a:t>the </a:t>
            </a:r>
            <a:r>
              <a:rPr lang="en-US" sz="2400" dirty="0" err="1" smtClean="0">
                <a:latin typeface="Times New Roman" pitchFamily="18" charset="0"/>
                <a:cs typeface="Times New Roman" pitchFamily="18" charset="0"/>
              </a:rPr>
              <a:t>histologic</a:t>
            </a:r>
            <a:r>
              <a:rPr lang="en-US" sz="2400" dirty="0" smtClean="0">
                <a:latin typeface="Times New Roman" pitchFamily="18" charset="0"/>
                <a:cs typeface="Times New Roman" pitchFamily="18" charset="0"/>
              </a:rPr>
              <a:t> appearance of the brown tumor is identical to that of the giant cell granuloma.</a:t>
            </a:r>
          </a:p>
          <a:p>
            <a:r>
              <a:rPr lang="en-US" sz="2400" dirty="0" smtClean="0">
                <a:latin typeface="Times New Roman" pitchFamily="18" charset="0"/>
                <a:cs typeface="Times New Roman" pitchFamily="18" charset="0"/>
              </a:rPr>
              <a:t> if a giant cell granuloma occurs later than the second decade, the patient should be screened for an</a:t>
            </a:r>
          </a:p>
          <a:p>
            <a:pPr>
              <a:buNone/>
            </a:pPr>
            <a:r>
              <a:rPr lang="en-US" sz="2400" dirty="0" smtClean="0">
                <a:solidFill>
                  <a:srgbClr val="FFFF00"/>
                </a:solidFill>
                <a:latin typeface="Times New Roman" pitchFamily="18" charset="0"/>
                <a:cs typeface="Times New Roman" pitchFamily="18" charset="0"/>
              </a:rPr>
              <a:t>            increase in serum calcium</a:t>
            </a:r>
          </a:p>
          <a:p>
            <a:pPr>
              <a:buNone/>
            </a:pPr>
            <a:r>
              <a:rPr lang="en-US" sz="2400" dirty="0" smtClean="0">
                <a:solidFill>
                  <a:srgbClr val="FFFF00"/>
                </a:solidFill>
                <a:latin typeface="Times New Roman" pitchFamily="18" charset="0"/>
                <a:cs typeface="Times New Roman" pitchFamily="18" charset="0"/>
              </a:rPr>
              <a:t>            PTH</a:t>
            </a:r>
          </a:p>
          <a:p>
            <a:pPr>
              <a:buNone/>
            </a:pPr>
            <a:r>
              <a:rPr lang="en-US" sz="2400" dirty="0" smtClean="0">
                <a:solidFill>
                  <a:srgbClr val="FFFF00"/>
                </a:solidFill>
                <a:latin typeface="Times New Roman" pitchFamily="18" charset="0"/>
                <a:cs typeface="Times New Roman" pitchFamily="18" charset="0"/>
              </a:rPr>
              <a:t>           alkaline </a:t>
            </a:r>
            <a:r>
              <a:rPr lang="en-US" sz="2400" dirty="0" err="1" smtClean="0">
                <a:solidFill>
                  <a:srgbClr val="FFFF00"/>
                </a:solidFill>
                <a:latin typeface="Times New Roman" pitchFamily="18" charset="0"/>
                <a:cs typeface="Times New Roman" pitchFamily="18" charset="0"/>
              </a:rPr>
              <a:t>phosphatase</a:t>
            </a:r>
            <a:endParaRPr lang="en-US" sz="2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INTRODUCTION</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Font typeface="Wingdings" pitchFamily="2" charset="2"/>
              <a:buChar char="ü"/>
            </a:pPr>
            <a:r>
              <a:rPr lang="en-US" sz="2400" dirty="0" smtClean="0">
                <a:latin typeface="Times New Roman" pitchFamily="18" charset="0"/>
                <a:cs typeface="Times New Roman" pitchFamily="18" charset="0"/>
              </a:rPr>
              <a:t>Disorders of the endocrine system, bone metabolism, and other systemic diseases may have an effect on the form and function of bone and teeth.</a:t>
            </a:r>
          </a:p>
          <a:p>
            <a:pPr>
              <a:buFont typeface="Wingdings" pitchFamily="2" charset="2"/>
              <a:buChar char="ü"/>
            </a:pPr>
            <a:endParaRPr lang="en-US" sz="2400" dirty="0" smtClean="0">
              <a:latin typeface="Times New Roman" pitchFamily="18" charset="0"/>
              <a:cs typeface="Times New Roman" pitchFamily="18" charset="0"/>
            </a:endParaRPr>
          </a:p>
          <a:p>
            <a:pPr>
              <a:buFont typeface="Wingdings" pitchFamily="2" charset="2"/>
              <a:buChar char="ü"/>
            </a:pPr>
            <a:r>
              <a:rPr lang="en-US" sz="2400" dirty="0" smtClean="0">
                <a:latin typeface="Times New Roman" pitchFamily="18" charset="0"/>
                <a:cs typeface="Times New Roman" pitchFamily="18" charset="0"/>
              </a:rPr>
              <a:t>99</a:t>
            </a:r>
            <a:r>
              <a:rPr lang="en-US" sz="2400" dirty="0" smtClean="0">
                <a:latin typeface="Times New Roman" pitchFamily="18" charset="0"/>
                <a:cs typeface="Times New Roman" pitchFamily="18" charset="0"/>
              </a:rPr>
              <a:t>% of the total body calcium is contained within the skeletal structure.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3048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 of the teeth and </a:t>
            </a:r>
            <a:r>
              <a:rPr lang="en-US" sz="2400" dirty="0" smtClean="0">
                <a:latin typeface="Times New Roman" pitchFamily="18" charset="0"/>
                <a:cs typeface="Times New Roman" pitchFamily="18" charset="0"/>
              </a:rPr>
              <a:t>associated structures:</a:t>
            </a:r>
          </a:p>
          <a:p>
            <a:r>
              <a:rPr lang="en-US" sz="2400" dirty="0" smtClean="0">
                <a:latin typeface="Times New Roman" pitchFamily="18" charset="0"/>
                <a:cs typeface="Times New Roman" pitchFamily="18" charset="0"/>
              </a:rPr>
              <a:t>loss of the lamina dura in patients (only about 10%)</a:t>
            </a:r>
          </a:p>
          <a:p>
            <a:r>
              <a:rPr lang="en-US" sz="2400" dirty="0" smtClean="0">
                <a:latin typeface="Times New Roman" pitchFamily="18" charset="0"/>
                <a:cs typeface="Times New Roman" pitchFamily="18" charset="0"/>
              </a:rPr>
              <a:t>Depending on the duration and severity of the disease-  one tooth or all the remaining teeth. </a:t>
            </a:r>
          </a:p>
          <a:p>
            <a:r>
              <a:rPr lang="en-US" sz="2400" dirty="0" smtClean="0">
                <a:latin typeface="Times New Roman" pitchFamily="18" charset="0"/>
                <a:cs typeface="Times New Roman" pitchFamily="18" charset="0"/>
              </a:rPr>
              <a:t>complete or partial around a particular tooth. </a:t>
            </a:r>
          </a:p>
          <a:p>
            <a:r>
              <a:rPr lang="en-US" sz="2400" dirty="0" smtClean="0">
                <a:latin typeface="Times New Roman" pitchFamily="18" charset="0"/>
                <a:cs typeface="Times New Roman" pitchFamily="18" charset="0"/>
              </a:rPr>
              <a:t>tapered appearance .</a:t>
            </a:r>
          </a:p>
          <a:p>
            <a:pPr>
              <a:buNone/>
            </a:pPr>
            <a:r>
              <a:rPr lang="en-US" sz="2400" dirty="0" smtClean="0">
                <a:solidFill>
                  <a:srgbClr val="FFFF00"/>
                </a:solidFill>
                <a:latin typeface="Times New Roman" pitchFamily="18" charset="0"/>
                <a:cs typeface="Times New Roman" pitchFamily="18" charset="0"/>
              </a:rPr>
              <a:t>Although PTH mobilizes minerals from the skeleton, mature teeth</a:t>
            </a:r>
            <a:endParaRPr lang="en-US" sz="2400" dirty="0">
              <a:solidFill>
                <a:srgbClr val="FFFF00"/>
              </a:solidFill>
              <a:latin typeface="Times New Roman" pitchFamily="18" charset="0"/>
              <a:cs typeface="Times New Roman" pitchFamily="18" charset="0"/>
            </a:endParaRPr>
          </a:p>
        </p:txBody>
      </p:sp>
      <p:pic>
        <p:nvPicPr>
          <p:cNvPr id="4" name="Picture 2"/>
          <p:cNvPicPr>
            <a:picLocks noChangeAspect="1" noChangeArrowheads="1"/>
          </p:cNvPicPr>
          <p:nvPr/>
        </p:nvPicPr>
        <p:blipFill>
          <a:blip r:embed="rId2" cstate="print"/>
          <a:srcRect l="61667" t="8824"/>
          <a:stretch>
            <a:fillRect/>
          </a:stretch>
        </p:blipFill>
        <p:spPr bwMode="auto">
          <a:xfrm>
            <a:off x="2590800" y="3810000"/>
            <a:ext cx="3200400" cy="2345559"/>
          </a:xfrm>
          <a:prstGeom prst="rect">
            <a:avLst/>
          </a:prstGeom>
          <a:noFill/>
          <a:ln w="9525">
            <a:noFill/>
            <a:miter lim="800000"/>
            <a:headEnd/>
            <a:tailEnd/>
          </a:ln>
        </p:spPr>
      </p:pic>
      <p:sp>
        <p:nvSpPr>
          <p:cNvPr id="114690" name="AutoShape 2" descr="data:image/jpeg;base64,/9j/4AAQSkZJRgABAQAAAQABAAD/2wBDAAkGBwgHBgkIBwgKCgkLDRYPDQwMDRsUFRAWIB0iIiAdHx8kKDQsJCYxJx8fLT0tMTU3Ojo6Iys/RD84QzQ5Ojf/2wBDAQoKCg0MDRoPDxo3JR8lNzc3Nzc3Nzc3Nzc3Nzc3Nzc3Nzc3Nzc3Nzc3Nzc3Nzc3Nzc3Nzc3Nzc3Nzc3Nzc3Nzf/wAARCADqANcDASIAAhEBAxEB/8QAGwAAAgIDAQAAAAAAAAAAAAAABAYDBQABAgf/xAA3EAABBAEDAwMCBQIFBAMAAAABAAIDESEEEjEFQVEGImETcSMygZGhFDMkNEKx4RVSYsFTctH/xAAUAQEAAAAAAAAAAAAAAAAAAAAA/8QAFBEBAAAAAAAAAAAAAAAAAAAAAP/aAAwDAQACEQMRAD8A8smAKGIREh5Q7sIOd204WvqOPdaK0PlBhc48lc2fK6NV8rlBsWtrQBKlbDIeGkoNBbUv9LNV7VCbBIIyg2ttY5+GtJPwtBMXQ9I12lEhAslBRDTTf/GVOzp07gDtq01f0jAboKUadoAqkCg/p07RdLh2gmAuh9k5Phae3HZQuhb2AygSXDaSCKK4POVceoNM2GVj243chUxQaPK0tlYCg4ytlr2iyCAidFB/UalrBx3TBJoIyyqFd0Cpud5W97h3VxqOkg2YzSrZ9HLET7SUEIld5WgtUthB2CsWgViCxkusoZyIkduOVA7lBGcZWgsctDlBhypIdPJKaY21w1pc4NA5KbtFoo44WggXSCq0PTDdvV1BoGNbRA/VEtiDOB2UoB2m/wCUAh0zGtoNxSX+r6T6Tt7RgpoqwbVZ1tgOld8BAsApv6EN3TWJPCbPS0m/Rll/lJQXIbZ/4UmwcUtMyaU7WtAq7Pa0EDmiv+VA9hu/CMcPaQQVA490C56qYWwRk+UsHumn1c6oo233CVSgzlZ91ybWWgvvTWn3ufIR8BXpbhAeno9mg3f9ytKzxdoBnxVdIWXThwILVYuo/wDBUcjDZNoFvV9MJt0Yo+EDBopJHlpBFJvEQIquVrWaeKEsDAA6soF9vSCeFiv4wK4wsQLbtPNQcGmioJGPaPc2l6AemRsADmjCreqdOjcwhgAJQJZXIwi+o6N+kkAPDuCgwgN6XGJNfCCLAdZTg02MBLHptgf1FrTgUnNuj2EoB2m6Az5Uga6qqgEQ3TtaMDK3tAPFBAO1gaCXFVfXWVonuA+FbHa+2i8FD9Vax/T5W+AeUCHfymP0e8mWVnYC0uVdK89JurWyMHLmIHFjQeawpWsN/B/hQRB+AefhFgGq/ZBy5ttOEM+M5z9rCMp14wflQlr7vv4QJ/rIkTxMrkWUtkJk9ZPDtfGzu1llLxaCgjW2N3PDRyTSxwpG9F039T1GJh/KDZQOWlgbBpoo+KapnRBx5/lS7RY4I4WVXGB/CCF0JAxSie3achEveQ7IvCGklaQQR+qDg01peewtVw1I1Ujng2LoLXW9Z9DSU3l5oUq7oRc6M90F1GMYOFilhbgY/hYgZ5tMSywq3UxbQQUz/QdIMAoSfpw5cP0QI3WoGanQPttPjyCk+l6prumMljfHQpwrhec9T6dL07VOhlBrlp8hBJ0GYQdSiJFh3tT0DKZCTVLzmF5ilbI3lptehQTNmhiff5mgoCaJHNrbY8WFjSAKWOlaDj+Cg4cyu2eyF11HSThwslhR5G9l0eFWdQ+o1jqPbuECCOyt/TEoi6mCe7CAqoijSL6Tf/UdOALJdSD0PTEOF1+qndKxn3HZTdP0JdGC7HgBdajp9PJJJJyEELXtkusFQzEtyD2Rem0RD8E0FHr9OY2E9q5IQee+rJBJ1Z20g0xoVKUb1Z/1eoTuOfdSDKDkq49NsJnc8H4VQMp49LdNa2IFzbvNoLGJprPZduc2gArZ+ia2M9qCqtRAd9DgIIZKBv47oSZgeRhHTROEYNXhVet1Q00b5Xn8gP7oFr1HqBJqxE04jFfqpvTjrbIM4Kpp5HTSukfkuNlWvpxxEkrbq6QNEDN3kLERo27migsQeixxAAAcLUumLm8Y8ot1RjHK3FbsFBSTaQC8JK9d6AP0DdU1vvhcAT5BXpOogOa5Sl6og36HUROr3MP6IPJCE2+ly+fTNbZIYSKSu5uE2+ipI/oOY5wDmyIGvT6AOjJIz9loaBjTVZVxpmgtFVdLNRFtNkcoBYdIwQk9yqrq2kZsPkDwmCPMYH+yqeqtP031zSDyrqcP9Pr5oxwDY/VE+ndv/V4C/gGx91B1WT6vUJnd7pc9Ok+lrYHj/vCD2vp+10LaFWOy61rRQvlQ9Jfu0rDuHH7qfXOG1oPKDWnjaGkkfakF1fYzTyOceGlWMB/AqsJd9War6eglrxyUHleseJNTK8cFxIUB8LsrW1Bpjdz2DyQF6p6fg2QM+y8z0ERfrYW/+S9X6UzbA3HZAdqaEPklBR6fec5Cl1Mm5waOymgprBuH3wgr9dCGswOy899U6ndOIGccuzynf1F1Jmj0zzduo0F5hqJX6md0shsuKCFrVc+ndO6SZxaME1dKra1OPo2FrodxGd+UDT0npp+mC++FivtGzawfbhYgvZ46AP8AsuI/a7jujfph7SBaiDAD2CDidpcCSAlf1Fpi/TSYzXKcnttgpUnWoN2nfWcIPCdRF9ORzCPyupT9EnOm17QDQciuqaYt1soI5NoAxGOQPB4KD1TpWp3MbfjmlYao7mCv1Sz0CYvjYXdx5TO5u6E14QR6Z3tIrgoDqouN1DsjdK0hzsdlB1RoEDyOa7IPI9Uy9TLYzuNqLYGlrh2NhGzs/FkNGi4qCUUyuflB6x6Yl+toI3A5LQrDWXYxx5VR6Js9JjLj2V3qwcEXwgjjBEPn4KSvW+p26Z0Y5caCedoEABGawvO/WTDJqIgcDcgUjFsweVywbnFFattOO0iuygYCG35QWPpzS/1HVGU29vheoQRCKKu48pR9DdOOw6hw/McWnLU0yMjgoAmsL5s8rrVSiOM327KfTN2guqz2KovUurMMLxdGvKBO9U6/+on+kwkgHKo2sOMFFlhkkc93JN5C6ZFuPzeEEEUJcRhN3pE/TkdHX+q1U6eKqsZCt+gjZreBVIPRNEQYwe58rFzojcYdSxA3MojNIeRu1x+VJC6wMLWpwR/sg7YAY0Fr4S6NwIPCO0zrJB8LWoZuae+EHi/qLSiPWuAbRyOFTPgaYyTV9k6etNIWalz2ii1wP7pYnjsNPAqyK4QWXQHlrGBOkNug/RJXQrGRwOLTr04h0Qzx2QR6e/rkd1x1Fn4T6HZTBoZquM7uyk1cdxlvx2QeT9QhLJZCDw66QE4OxoHhX/XdMGaiSwW0OfKppoyTVdwg9M9ExkdIhwKpXGuFOagvSLAzo+nx/pR+u/uMHakGpBUAzil576vNaqEDncbBXosjR9HjAFLzv1eb18TeQLQK043ONDuVrTxOmkZEwZcaKke0lxoiyVd+ktCJ+oCRzSQ1A7dE0Y0uhiYBw0KTWEvlDB2RzWiKKx2FlB6dhlmL3Wa7oJHgRxfASH6p1P1ZfpN7nNJ36rI2KJxsh1fovOtaTLqpHXjsgCbFdCuccKSGCgKHdExx7WC/HhFQxNLa7HglBFAwA4FDujelgjXgjuFw2Orok15RHTADroweA1A99PzAOVizQGogMk0sQMmmOcHn+VLqGl0RNXSggJG08YRhaHMLeMIINMfePCLkbbaA7IBh2yCuFYjIBygRfV+lJLzQJLL/AJSRLG57CRxXb4XpnqiHcwGvIK89ljDBI1uacUEHRzsmLTzzSdOlkEbbHFhIWmd9PWsyTd9069Kl9zPnCA/UN2yh2FJMwOYTkE5Waxlsa/JXR90IcOa4QIfqWEbzyTuS9sDtpb3dm03eooy7e5vN5SxE03G1wHtOSfug9N9NUOl6cdtiI1pP12BCemXX02IXe2x/KL1edXGEEuoNRHAoBeaeqTv6m0NobQSfhekaqxGbyF5h1wl/U5Hdmts//iCrmZ7yf9WeE7ejdF9OIvrPkpP07TPq2AcXuK9L6LA2HRxgDkWgK1z9sO3u40tadgjiAJycqOX8bVbRw3wt6yYQxOIwaoBBReoNQCx7QctH8pUDPYLzIcmjVInrGrM2pMbHWAclBx7nSms/ZAWxhIBNVwRSIiiaGjy3uFE1+1oa6txPBUkTnNcd+QgyVtgnbTie3KI6S3/Gi+SPHC4P0zNtA5P7I/pMI/q3Cqod0DboR+EKx+ixd6IARgnjtaxBb6U+0Uc0rGH8uVTdMk3wtN5rhW8Drqs/KAeVuyQ47o2BwMWc4UGqb7rrsutIbBaMoK/1DFv091gFeda2PbPKHD5peodUj+rp3gDsvOOqtc3UkVReME9kC4WfTkjPYOtNPS52ubeOxCW9W0bvLc1StOjSAsZm8dkDlIA/Tg3yFxFbtOATxha0LxJpqu6xlagcBvZ88IF31GxztNLtPuLcJSa38cB2acKv7J66u2w4diDkhJhAGoaD+a8OKB79L/5EA1gnhWEmdeyjgDv3VV6XJGme3sHKzd/nx4DeUGupf2HcrzHqDh/Vai8BxAtej9bk2aV5JIsYXmepcXzPNc2fv2QFdA031dWXVyQPsvRm/habsAGpW9KaMBoe7kf7lM2oyGRA0T48IM0kYYwyO7ql9Q60Na4WaAxlXeqlEGnJsChQ+SkHr2qdJLt3GvhBVh1udI8ZcbCmbIGAuafchXlzQ0/stx2Td/sgNad9msqcSUKN3dmihoxRBFfdS0Q33E2UBcYsmyMjyrTpWJ3H7BUendZDbBHkq76QWjUOLfIwgctH7mhorCxa0H5TffhYg306TbIWgHyB4V7A+s9kuw3C5ruRSudO+9pLsILORu6M1XlQad22QDypoXtc0hDuaWy48oCNQ24zfhIXXNNtfkYDrpPxNs4wUseodNlziasIEDXQta5zW/2ycDwuOkyhkzmg4BVj1GIGEUMsbn5VJG90WobsFUcoHrpMvLScOAKINM1PJG7lVXSpQ2Zrr5wrbVcteCecoAOrimOcQcdkkzH/ABTebB4PbKfOotuO7tI2o/zZJG2nE8oHH01iGSz3CsSSdac37VWemzcDiOC5WIP+Md9sIK/1HJsg5C8/YHT6lrGCwTZTn6olqAkpf9Oaf62qLiL28IHDokH0dK2+eThEwndK6XODQWfkg2gAF2KUc8jYIOaq0FV6h1uxpBNUEnzPMhLqyUd1fVGWU2bsqqeQaDeaQQlrnSEk9+AiImPseOy0GgEgc1muyJ0oB9zuAOEG44zuPtOBxamaKbZv4tdhu5xLT24UUjqIaOAg6EP4gIsN5FK66MPx3DmiKVNE+zm8K56G4fUIPY8+UDnoASzJx2wsW9GA6MNGDXIWIMkYfosppN8fKn6dMS3Y7lvKkdEDCO9GkPFUUtsODygvNM+iPBXc2CCOCh4Pc27zyinN3xlBkLraQeyr+swCSEhw47Ith2OH/pb1TC6MgoPO9exrHyxlpI8nsEt6iLbua05vnum7rEbo5uSTZBx2S71CENe17baKyD2QE9LmcY227ITU/wDE0gIzi0i9Ol+lqSHP9rv3Tl0+US6YNBJAFZQZr6fp7bk12SN1EkPlquAnl+dPR7WAknrDQ3VPjDSAckhAy+mH3ACe5/8ASt20dU/vj90u+lXuMFdwr5rgZXHN0OEC96pcDGQcWeFr0zABCJCKBUXqdwc5rfmzlWXR2fT04HFBBYF26W+Gt8qk69rSwOF4VnNOI4LJyTaTepat08z3k4BpAHK8uJLjlROjIPfJUhwPnwuWkvJNhBtjNu89u6JjDQAG4KhcBWCpdp2bhQI8ICWO2gNr3X+y2WBr9xINHuovqe0eQOaUrXiWyScCvugxrQ3LaIvKtuh0ZiCDXYqu09OLs32IVz0iJolGzxwgbNGPwwQCMLFJpR+GORQWID4Y7L7aD9kFqIhHJd/FKzLSNS4NoWMoTVNJcHHsDaCbQSbgNxsgKxjcDhUemdskFDBwbVvG7AICDUjXNfQ4JUo90dkfyslNts+MqOKSxsOb4KBb6/B7rHt3cfdLHUYBJEAS0EC89/KfOq6cSREDBGUqajT4kY3zYFcgoFTUQuje0gNoUb8Jk6DO18fIx2pAv0Ze0gtyDWCiekQPhmcx1VeCUFsXU51Y75Sp14VqC7vVprcx1u3WPlLvWNMHSSF5qmc+UEXph+wvzyf2TEx3ufXxVJd6DG8zub2OUwfTLC83xikC11omXWsbV54/VW8T9mmaSKJ4VTqm/U1xcTZDhVqxIJixWO6ALrWsc2LZGfc7A+EvbDVci8qx1jPraonkNFcoZ8QvwUAhYW1Z7rtrNzXUDYC72EHK7jO0EEZusoIsFgaAL5tSMJbfjuuPpua8nsf4XbWlwqwD3pBLGc4F7u9cKURHAb+61DDmuw5pEmJwDQywTyg5ja0O4zauOlOqZoryEDFpzsz9/wBVbdOj2StPYnBQM+lP4VHHysXWmy0irWILjUtP1g4c3Sg1DQ5xc0XY4U+vBAsDIdaiJBYNo58oAnihZoFF6SXAbeR4Q72+/N4Pdcxu2Sbm8cfoguW0+Mg1VISRu1+Bhd6eUkWDj5XWo5BHfFoOZmb48ZsYSxr4zBLuABacGwmmN4cNv+6pOuMAjLqNZuggoZhvkDg2iTdfK3pmn+obuFc4UktPZYoEcE91DA6tVuNmgUB5O63bq+FR68EzyOOW7dpF91bTTVGSAMdgq36X1OHnc47iT2QV2hkMcxazvg2VeHUNMW00CRyqWTTSwz7gLIdnPKke90jS1nP7UgBkD97j/wCRz5Xcmspu0C/Pwp2QktosvyVD/TUW2CKNGxygEa1zo3XXN2EI9p3YOQeFbugDWVXf7YQkmmp2Bx/KATYXHI4CkaNxojn+VOYz4J8KNrHCQXYHZBw5oAIrJHdYIyHW0fuES9u7Lm+4KIF+7wEBOnqmgUPikQxhLvd+nlQ6Ql7uBQ5KsIGD6pOOOQg7ijA5wT2R0LGxxtwS67quFFDC4u34PwUa1tPxQPYILfQyB7Ab7LEJpiYPbV13KxAy61ttLfizSFZuMYIIOaKnkeXNBIFVwh4sH81gnug0WWT4rjuVA4bSW17awjJHB2AMWoHsoGzxxSCHTzmN21zsdrR5fcVXZ7WqfU20B4OQV1ptW5w+3ZBYROp/AyVB1R34Lrbf3Q02oLXiuO1LuWXew4vFoKJtu+QTVFDPH0pA4FxHHOEUA10j2nkuO2lFMNzLofIQCTTOkc5xdtoKWMxvaHWHCuaUf0hn3WDjbS7aC0DYRY+EHM0e73AkjgBaZCWuseMogR7yAc14XTW7TThya+UA7WADAWnxewtNZRZip1/6f9QNLT4wWkjFZygr5YHOaKrcc5CjOmJ4aBf8o4sokl1X2Wtu9vtw5vFIK86KgQL+4yhpNPKO2B2KvRFTwScuGcqEwO3GyT+qClMT7otx8LBA3YNzf1IVw7TMJJcKoVdLTNPC3PtKAPTxhoNHHFKy0mnLm7mgD9VJFp48gkYyPujYNmGsHbJQa+kBV1Y4XY0jt4DRnvZUzAG7SM3zY7oyGMO9xF1xSCCKNwBJF33pYreGEBvsA82sQQnUHN9xz2XcRDSAT3wo5gBI4AAAPeAB9ysk/M37oJw8bj2+FxO85Hx2WvH2Ucv5v0QB6pjcZx8qvc8xv3O/L3pWMv8AbVXqPzO/VBO6VtA7itPnaIxT/wB0Mf7A+6hdx+iDuPYX7XXuc6xQ4UoZ4sA+VDpx7ie9qaU1E2vKCAwbXEZLhkZXTGE+59Ajsu3E2TeVPB/eA7FqAd0QB3h/JrGVkUZBO4k3hdv9pbtx7jwupT+X7oOaa8FrnZHalzI7AIJo4ICMeBXCjIAcKAGEFbKXNlLnUR8+VoOO3YPbmwQEfK1v0Tgc+EKeW/qg5y54otO3F8LW+VriB2H3U0X5T/8AYriXkIOI5qBa8HPfytta2qDTk4oLcH9xv6IvTAf1LsBBEwOd/bu+9oqGKmkOb7z4PK00VI2vKOhzILQZDG3ftJJIVjBEfaSdtYpQacD3Y7oyP+2PugmEY2irPmli3F+U/dY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4692" name="AutoShape 4" descr="data:image/jpeg;base64,/9j/4AAQSkZJRgABAQAAAQABAAD/2wBDAAkGBwgHBgkIBwgKCgkLDRYPDQwMDRsUFRAWIB0iIiAdHx8kKDQsJCYxJx8fLT0tMTU3Ojo6Iys/RD84QzQ5Ojf/2wBDAQoKCg0MDRoPDxo3JR8lNzc3Nzc3Nzc3Nzc3Nzc3Nzc3Nzc3Nzc3Nzc3Nzc3Nzc3Nzc3Nzc3Nzc3Nzc3Nzc3Nzf/wAARCADqANcDASIAAhEBAxEB/8QAGwAAAgIDAQAAAAAAAAAAAAAABAYDBQABAgf/xAA3EAABBAEDAwMCBQIFBAMAAAABAAIDESEEEjEFQVEGImETcSMygZGhFDMkNEKx4RVSYsFTctH/xAAUAQEAAAAAAAAAAAAAAAAAAAAA/8QAFBEBAAAAAAAAAAAAAAAAAAAAAP/aAAwDAQACEQMRAD8A8smAKGIREh5Q7sIOd204WvqOPdaK0PlBhc48lc2fK6NV8rlBsWtrQBKlbDIeGkoNBbUv9LNV7VCbBIIyg2ttY5+GtJPwtBMXQ9I12lEhAslBRDTTf/GVOzp07gDtq01f0jAboKUadoAqkCg/p07RdLh2gmAuh9k5Phae3HZQuhb2AygSXDaSCKK4POVceoNM2GVj243chUxQaPK0tlYCg4ytlr2iyCAidFB/UalrBx3TBJoIyyqFd0Cpud5W97h3VxqOkg2YzSrZ9HLET7SUEIld5WgtUthB2CsWgViCxkusoZyIkduOVA7lBGcZWgsctDlBhypIdPJKaY21w1pc4NA5KbtFoo44WggXSCq0PTDdvV1BoGNbRA/VEtiDOB2UoB2m/wCUAh0zGtoNxSX+r6T6Tt7RgpoqwbVZ1tgOld8BAsApv6EN3TWJPCbPS0m/Rll/lJQXIbZ/4UmwcUtMyaU7WtAq7Pa0EDmiv+VA9hu/CMcPaQQVA490C56qYWwRk+UsHumn1c6oo233CVSgzlZ91ybWWgvvTWn3ufIR8BXpbhAeno9mg3f9ytKzxdoBnxVdIWXThwILVYuo/wDBUcjDZNoFvV9MJt0Yo+EDBopJHlpBFJvEQIquVrWaeKEsDAA6soF9vSCeFiv4wK4wsQLbtPNQcGmioJGPaPc2l6AemRsADmjCreqdOjcwhgAJQJZXIwi+o6N+kkAPDuCgwgN6XGJNfCCLAdZTg02MBLHptgf1FrTgUnNuj2EoB2m6Az5Uga6qqgEQ3TtaMDK3tAPFBAO1gaCXFVfXWVonuA+FbHa+2i8FD9Vax/T5W+AeUCHfymP0e8mWVnYC0uVdK89JurWyMHLmIHFjQeawpWsN/B/hQRB+AefhFgGq/ZBy5ttOEM+M5z9rCMp14wflQlr7vv4QJ/rIkTxMrkWUtkJk9ZPDtfGzu1llLxaCgjW2N3PDRyTSxwpG9F039T1GJh/KDZQOWlgbBpoo+KapnRBx5/lS7RY4I4WVXGB/CCF0JAxSie3achEveQ7IvCGklaQQR+qDg01peewtVw1I1Ujng2LoLXW9Z9DSU3l5oUq7oRc6M90F1GMYOFilhbgY/hYgZ5tMSywq3UxbQQUz/QdIMAoSfpw5cP0QI3WoGanQPttPjyCk+l6prumMljfHQpwrhec9T6dL07VOhlBrlp8hBJ0GYQdSiJFh3tT0DKZCTVLzmF5ilbI3lptehQTNmhiff5mgoCaJHNrbY8WFjSAKWOlaDj+Cg4cyu2eyF11HSThwslhR5G9l0eFWdQ+o1jqPbuECCOyt/TEoi6mCe7CAqoijSL6Tf/UdOALJdSD0PTEOF1+qndKxn3HZTdP0JdGC7HgBdajp9PJJJJyEELXtkusFQzEtyD2Rem0RD8E0FHr9OY2E9q5IQee+rJBJ1Z20g0xoVKUb1Z/1eoTuOfdSDKDkq49NsJnc8H4VQMp49LdNa2IFzbvNoLGJprPZduc2gArZ+ia2M9qCqtRAd9DgIIZKBv47oSZgeRhHTROEYNXhVet1Q00b5Xn8gP7oFr1HqBJqxE04jFfqpvTjrbIM4Kpp5HTSukfkuNlWvpxxEkrbq6QNEDN3kLERo27migsQeixxAAAcLUumLm8Y8ot1RjHK3FbsFBSTaQC8JK9d6AP0DdU1vvhcAT5BXpOogOa5Sl6og36HUROr3MP6IPJCE2+ly+fTNbZIYSKSu5uE2+ipI/oOY5wDmyIGvT6AOjJIz9loaBjTVZVxpmgtFVdLNRFtNkcoBYdIwQk9yqrq2kZsPkDwmCPMYH+yqeqtP031zSDyrqcP9Pr5oxwDY/VE+ndv/V4C/gGx91B1WT6vUJnd7pc9Ok+lrYHj/vCD2vp+10LaFWOy61rRQvlQ9Jfu0rDuHH7qfXOG1oPKDWnjaGkkfakF1fYzTyOceGlWMB/AqsJd9War6eglrxyUHleseJNTK8cFxIUB8LsrW1Bpjdz2DyQF6p6fg2QM+y8z0ERfrYW/+S9X6UzbA3HZAdqaEPklBR6fec5Cl1Mm5waOymgprBuH3wgr9dCGswOy899U6ndOIGccuzynf1F1Jmj0zzduo0F5hqJX6md0shsuKCFrVc+ndO6SZxaME1dKra1OPo2FrodxGd+UDT0npp+mC++FivtGzawfbhYgvZ46AP8AsuI/a7jujfph7SBaiDAD2CDidpcCSAlf1Fpi/TSYzXKcnttgpUnWoN2nfWcIPCdRF9ORzCPyupT9EnOm17QDQciuqaYt1soI5NoAxGOQPB4KD1TpWp3MbfjmlYao7mCv1Sz0CYvjYXdx5TO5u6E14QR6Z3tIrgoDqouN1DsjdK0hzsdlB1RoEDyOa7IPI9Uy9TLYzuNqLYGlrh2NhGzs/FkNGi4qCUUyuflB6x6Yl+toI3A5LQrDWXYxx5VR6Js9JjLj2V3qwcEXwgjjBEPn4KSvW+p26Z0Y5caCedoEABGawvO/WTDJqIgcDcgUjFsweVywbnFFattOO0iuygYCG35QWPpzS/1HVGU29vheoQRCKKu48pR9DdOOw6hw/McWnLU0yMjgoAmsL5s8rrVSiOM327KfTN2guqz2KovUurMMLxdGvKBO9U6/+on+kwkgHKo2sOMFFlhkkc93JN5C6ZFuPzeEEEUJcRhN3pE/TkdHX+q1U6eKqsZCt+gjZreBVIPRNEQYwe58rFzojcYdSxA3MojNIeRu1x+VJC6wMLWpwR/sg7YAY0Fr4S6NwIPCO0zrJB8LWoZuae+EHi/qLSiPWuAbRyOFTPgaYyTV9k6etNIWalz2ii1wP7pYnjsNPAqyK4QWXQHlrGBOkNug/RJXQrGRwOLTr04h0Qzx2QR6e/rkd1x1Fn4T6HZTBoZquM7uyk1cdxlvx2QeT9QhLJZCDw66QE4OxoHhX/XdMGaiSwW0OfKppoyTVdwg9M9ExkdIhwKpXGuFOagvSLAzo+nx/pR+u/uMHakGpBUAzil576vNaqEDncbBXosjR9HjAFLzv1eb18TeQLQK043ONDuVrTxOmkZEwZcaKke0lxoiyVd+ktCJ+oCRzSQ1A7dE0Y0uhiYBw0KTWEvlDB2RzWiKKx2FlB6dhlmL3Wa7oJHgRxfASH6p1P1ZfpN7nNJ36rI2KJxsh1fovOtaTLqpHXjsgCbFdCuccKSGCgKHdExx7WC/HhFQxNLa7HglBFAwA4FDujelgjXgjuFw2Orok15RHTADroweA1A99PzAOVizQGogMk0sQMmmOcHn+VLqGl0RNXSggJG08YRhaHMLeMIINMfePCLkbbaA7IBh2yCuFYjIBygRfV+lJLzQJLL/AJSRLG57CRxXb4XpnqiHcwGvIK89ljDBI1uacUEHRzsmLTzzSdOlkEbbHFhIWmd9PWsyTd9069Kl9zPnCA/UN2yh2FJMwOYTkE5Waxlsa/JXR90IcOa4QIfqWEbzyTuS9sDtpb3dm03eooy7e5vN5SxE03G1wHtOSfug9N9NUOl6cdtiI1pP12BCemXX02IXe2x/KL1edXGEEuoNRHAoBeaeqTv6m0NobQSfhekaqxGbyF5h1wl/U5Hdmts//iCrmZ7yf9WeE7ejdF9OIvrPkpP07TPq2AcXuK9L6LA2HRxgDkWgK1z9sO3u40tadgjiAJycqOX8bVbRw3wt6yYQxOIwaoBBReoNQCx7QctH8pUDPYLzIcmjVInrGrM2pMbHWAclBx7nSms/ZAWxhIBNVwRSIiiaGjy3uFE1+1oa6txPBUkTnNcd+QgyVtgnbTie3KI6S3/Gi+SPHC4P0zNtA5P7I/pMI/q3Cqod0DboR+EKx+ixd6IARgnjtaxBb6U+0Uc0rGH8uVTdMk3wtN5rhW8Drqs/KAeVuyQ47o2BwMWc4UGqb7rrsutIbBaMoK/1DFv091gFeda2PbPKHD5peodUj+rp3gDsvOOqtc3UkVReME9kC4WfTkjPYOtNPS52ubeOxCW9W0bvLc1StOjSAsZm8dkDlIA/Tg3yFxFbtOATxha0LxJpqu6xlagcBvZ88IF31GxztNLtPuLcJSa38cB2acKv7J66u2w4diDkhJhAGoaD+a8OKB79L/5EA1gnhWEmdeyjgDv3VV6XJGme3sHKzd/nx4DeUGupf2HcrzHqDh/Vai8BxAtej9bk2aV5JIsYXmepcXzPNc2fv2QFdA031dWXVyQPsvRm/habsAGpW9KaMBoe7kf7lM2oyGRA0T48IM0kYYwyO7ql9Q60Na4WaAxlXeqlEGnJsChQ+SkHr2qdJLt3GvhBVh1udI8ZcbCmbIGAuafchXlzQ0/stx2Td/sgNad9msqcSUKN3dmihoxRBFfdS0Q33E2UBcYsmyMjyrTpWJ3H7BUendZDbBHkq76QWjUOLfIwgctH7mhorCxa0H5TffhYg306TbIWgHyB4V7A+s9kuw3C5ruRSudO+9pLsILORu6M1XlQad22QDypoXtc0hDuaWy48oCNQ24zfhIXXNNtfkYDrpPxNs4wUseodNlziasIEDXQta5zW/2ycDwuOkyhkzmg4BVj1GIGEUMsbn5VJG90WobsFUcoHrpMvLScOAKINM1PJG7lVXSpQ2Zrr5wrbVcteCecoAOrimOcQcdkkzH/ABTebB4PbKfOotuO7tI2o/zZJG2nE8oHH01iGSz3CsSSdac37VWemzcDiOC5WIP+Md9sIK/1HJsg5C8/YHT6lrGCwTZTn6olqAkpf9Oaf62qLiL28IHDokH0dK2+eThEwndK6XODQWfkg2gAF2KUc8jYIOaq0FV6h1uxpBNUEnzPMhLqyUd1fVGWU2bsqqeQaDeaQQlrnSEk9+AiImPseOy0GgEgc1muyJ0oB9zuAOEG44zuPtOBxamaKbZv4tdhu5xLT24UUjqIaOAg6EP4gIsN5FK66MPx3DmiKVNE+zm8K56G4fUIPY8+UDnoASzJx2wsW9GA6MNGDXIWIMkYfosppN8fKn6dMS3Y7lvKkdEDCO9GkPFUUtsODygvNM+iPBXc2CCOCh4Pc27zyinN3xlBkLraQeyr+swCSEhw47Ith2OH/pb1TC6MgoPO9exrHyxlpI8nsEt6iLbua05vnum7rEbo5uSTZBx2S71CENe17baKyD2QE9LmcY227ITU/wDE0gIzi0i9Ol+lqSHP9rv3Tl0+US6YNBJAFZQZr6fp7bk12SN1EkPlquAnl+dPR7WAknrDQ3VPjDSAckhAy+mH3ACe5/8ASt20dU/vj90u+lXuMFdwr5rgZXHN0OEC96pcDGQcWeFr0zABCJCKBUXqdwc5rfmzlWXR2fT04HFBBYF26W+Gt8qk69rSwOF4VnNOI4LJyTaTepat08z3k4BpAHK8uJLjlROjIPfJUhwPnwuWkvJNhBtjNu89u6JjDQAG4KhcBWCpdp2bhQI8ICWO2gNr3X+y2WBr9xINHuovqe0eQOaUrXiWyScCvugxrQ3LaIvKtuh0ZiCDXYqu09OLs32IVz0iJolGzxwgbNGPwwQCMLFJpR+GORQWID4Y7L7aD9kFqIhHJd/FKzLSNS4NoWMoTVNJcHHsDaCbQSbgNxsgKxjcDhUemdskFDBwbVvG7AICDUjXNfQ4JUo90dkfyslNts+MqOKSxsOb4KBb6/B7rHt3cfdLHUYBJEAS0EC89/KfOq6cSREDBGUqajT4kY3zYFcgoFTUQuje0gNoUb8Jk6DO18fIx2pAv0Ze0gtyDWCiekQPhmcx1VeCUFsXU51Y75Sp14VqC7vVprcx1u3WPlLvWNMHSSF5qmc+UEXph+wvzyf2TEx3ufXxVJd6DG8zub2OUwfTLC83xikC11omXWsbV54/VW8T9mmaSKJ4VTqm/U1xcTZDhVqxIJixWO6ALrWsc2LZGfc7A+EvbDVci8qx1jPraonkNFcoZ8QvwUAhYW1Z7rtrNzXUDYC72EHK7jO0EEZusoIsFgaAL5tSMJbfjuuPpua8nsf4XbWlwqwD3pBLGc4F7u9cKURHAb+61DDmuw5pEmJwDQywTyg5ja0O4zauOlOqZoryEDFpzsz9/wBVbdOj2StPYnBQM+lP4VHHysXWmy0irWILjUtP1g4c3Sg1DQ5xc0XY4U+vBAsDIdaiJBYNo58oAnihZoFF6SXAbeR4Q72+/N4Pdcxu2Sbm8cfoguW0+Mg1VISRu1+Bhd6eUkWDj5XWo5BHfFoOZmb48ZsYSxr4zBLuABacGwmmN4cNv+6pOuMAjLqNZuggoZhvkDg2iTdfK3pmn+obuFc4UktPZYoEcE91DA6tVuNmgUB5O63bq+FR68EzyOOW7dpF91bTTVGSAMdgq36X1OHnc47iT2QV2hkMcxazvg2VeHUNMW00CRyqWTTSwz7gLIdnPKke90jS1nP7UgBkD97j/wCRz5Xcmspu0C/Pwp2QktosvyVD/TUW2CKNGxygEa1zo3XXN2EI9p3YOQeFbugDWVXf7YQkmmp2Bx/KATYXHI4CkaNxojn+VOYz4J8KNrHCQXYHZBw5oAIrJHdYIyHW0fuES9u7Lm+4KIF+7wEBOnqmgUPikQxhLvd+nlQ6Ql7uBQ5KsIGD6pOOOQg7ijA5wT2R0LGxxtwS67quFFDC4u34PwUa1tPxQPYILfQyB7Ab7LEJpiYPbV13KxAy61ttLfizSFZuMYIIOaKnkeXNBIFVwh4sH81gnug0WWT4rjuVA4bSW17awjJHB2AMWoHsoGzxxSCHTzmN21zsdrR5fcVXZ7WqfU20B4OQV1ptW5w+3ZBYROp/AyVB1R34Lrbf3Q02oLXiuO1LuWXew4vFoKJtu+QTVFDPH0pA4FxHHOEUA10j2nkuO2lFMNzLofIQCTTOkc5xdtoKWMxvaHWHCuaUf0hn3WDjbS7aC0DYRY+EHM0e73AkjgBaZCWuseMogR7yAc14XTW7TThya+UA7WADAWnxewtNZRZip1/6f9QNLT4wWkjFZygr5YHOaKrcc5CjOmJ4aBf8o4sokl1X2Wtu9vtw5vFIK86KgQL+4yhpNPKO2B2KvRFTwScuGcqEwO3GyT+qClMT7otx8LBA3YNzf1IVw7TMJJcKoVdLTNPC3PtKAPTxhoNHHFKy0mnLm7mgD9VJFp48gkYyPujYNmGsHbJQa+kBV1Y4XY0jt4DRnvZUzAG7SM3zY7oyGMO9xF1xSCCKNwBJF33pYreGEBvsA82sQQnUHN9xz2XcRDSAT3wo5gBI4AAAPeAB9ysk/M37oJw8bj2+FxO85Hx2WvH2Ucv5v0QB6pjcZx8qvc8xv3O/L3pWMv8AbVXqPzO/VBO6VtA7itPnaIxT/wB0Mf7A+6hdx+iDuPYX7XXuc6xQ4UoZ4sA+VDpx7ie9qaU1E2vKCAwbXEZLhkZXTGE+59Ajsu3E2TeVPB/eA7FqAd0QB3h/JrGVkUZBO4k3hdv9pbtx7jwupT+X7oOaa8FrnZHalzI7AIJo4ICMeBXCjIAcKAGEFbKXNlLnUR8+VoOO3YPbmwQEfK1v0Tgc+EKeW/qg5y54otO3F8LW+VriB2H3U0X5T/8AYriXkIOI5qBa8HPfytta2qDTk4oLcH9xv6IvTAf1LsBBEwOd/bu+9oqGKmkOb7z4PK00VI2vKOhzILQZDG3ftJJIVjBEfaSdtYpQacD3Y7oyP+2PugmEY2irPmli3F+U/dY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14694" name="AutoShape 6" descr="data:image/jpeg;base64,/9j/4AAQSkZJRgABAQAAAQABAAD/2wBDAAkGBwgHBgkIBwgKCgkLDRYPDQwMDRsUFRAWIB0iIiAdHx8kKDQsJCYxJx8fLT0tMTU3Ojo6Iys/RD84QzQ5Ojf/2wBDAQoKCg0MDRoPDxo3JR8lNzc3Nzc3Nzc3Nzc3Nzc3Nzc3Nzc3Nzc3Nzc3Nzc3Nzc3Nzc3Nzc3Nzc3Nzc3Nzc3Nzf/wAARCADqANcDASIAAhEBAxEB/8QAGwAAAgIDAQAAAAAAAAAAAAAABAYDBQABAgf/xAA3EAABBAEDAwMCBQIFBAMAAAABAAIDESEEEjEFQVEGImETcSMygZGhFDMkNEKx4RVSYsFTctH/xAAUAQEAAAAAAAAAAAAAAAAAAAAA/8QAFBEBAAAAAAAAAAAAAAAAAAAAAP/aAAwDAQACEQMRAD8A8smAKGIREh5Q7sIOd204WvqOPdaK0PlBhc48lc2fK6NV8rlBsWtrQBKlbDIeGkoNBbUv9LNV7VCbBIIyg2ttY5+GtJPwtBMXQ9I12lEhAslBRDTTf/GVOzp07gDtq01f0jAboKUadoAqkCg/p07RdLh2gmAuh9k5Phae3HZQuhb2AygSXDaSCKK4POVceoNM2GVj243chUxQaPK0tlYCg4ytlr2iyCAidFB/UalrBx3TBJoIyyqFd0Cpud5W97h3VxqOkg2YzSrZ9HLET7SUEIld5WgtUthB2CsWgViCxkusoZyIkduOVA7lBGcZWgsctDlBhypIdPJKaY21w1pc4NA5KbtFoo44WggXSCq0PTDdvV1BoGNbRA/VEtiDOB2UoB2m/wCUAh0zGtoNxSX+r6T6Tt7RgpoqwbVZ1tgOld8BAsApv6EN3TWJPCbPS0m/Rll/lJQXIbZ/4UmwcUtMyaU7WtAq7Pa0EDmiv+VA9hu/CMcPaQQVA490C56qYWwRk+UsHumn1c6oo233CVSgzlZ91ybWWgvvTWn3ufIR8BXpbhAeno9mg3f9ytKzxdoBnxVdIWXThwILVYuo/wDBUcjDZNoFvV9MJt0Yo+EDBopJHlpBFJvEQIquVrWaeKEsDAA6soF9vSCeFiv4wK4wsQLbtPNQcGmioJGPaPc2l6AemRsADmjCreqdOjcwhgAJQJZXIwi+o6N+kkAPDuCgwgN6XGJNfCCLAdZTg02MBLHptgf1FrTgUnNuj2EoB2m6Az5Uga6qqgEQ3TtaMDK3tAPFBAO1gaCXFVfXWVonuA+FbHa+2i8FD9Vax/T5W+AeUCHfymP0e8mWVnYC0uVdK89JurWyMHLmIHFjQeawpWsN/B/hQRB+AefhFgGq/ZBy5ttOEM+M5z9rCMp14wflQlr7vv4QJ/rIkTxMrkWUtkJk9ZPDtfGzu1llLxaCgjW2N3PDRyTSxwpG9F039T1GJh/KDZQOWlgbBpoo+KapnRBx5/lS7RY4I4WVXGB/CCF0JAxSie3achEveQ7IvCGklaQQR+qDg01peewtVw1I1Ujng2LoLXW9Z9DSU3l5oUq7oRc6M90F1GMYOFilhbgY/hYgZ5tMSywq3UxbQQUz/QdIMAoSfpw5cP0QI3WoGanQPttPjyCk+l6prumMljfHQpwrhec9T6dL07VOhlBrlp8hBJ0GYQdSiJFh3tT0DKZCTVLzmF5ilbI3lptehQTNmhiff5mgoCaJHNrbY8WFjSAKWOlaDj+Cg4cyu2eyF11HSThwslhR5G9l0eFWdQ+o1jqPbuECCOyt/TEoi6mCe7CAqoijSL6Tf/UdOALJdSD0PTEOF1+qndKxn3HZTdP0JdGC7HgBdajp9PJJJJyEELXtkusFQzEtyD2Rem0RD8E0FHr9OY2E9q5IQee+rJBJ1Z20g0xoVKUb1Z/1eoTuOfdSDKDkq49NsJnc8H4VQMp49LdNa2IFzbvNoLGJprPZduc2gArZ+ia2M9qCqtRAd9DgIIZKBv47oSZgeRhHTROEYNXhVet1Q00b5Xn8gP7oFr1HqBJqxE04jFfqpvTjrbIM4Kpp5HTSukfkuNlWvpxxEkrbq6QNEDN3kLERo27migsQeixxAAAcLUumLm8Y8ot1RjHK3FbsFBSTaQC8JK9d6AP0DdU1vvhcAT5BXpOogOa5Sl6og36HUROr3MP6IPJCE2+ly+fTNbZIYSKSu5uE2+ipI/oOY5wDmyIGvT6AOjJIz9loaBjTVZVxpmgtFVdLNRFtNkcoBYdIwQk9yqrq2kZsPkDwmCPMYH+yqeqtP031zSDyrqcP9Pr5oxwDY/VE+ndv/V4C/gGx91B1WT6vUJnd7pc9Ok+lrYHj/vCD2vp+10LaFWOy61rRQvlQ9Jfu0rDuHH7qfXOG1oPKDWnjaGkkfakF1fYzTyOceGlWMB/AqsJd9War6eglrxyUHleseJNTK8cFxIUB8LsrW1Bpjdz2DyQF6p6fg2QM+y8z0ERfrYW/+S9X6UzbA3HZAdqaEPklBR6fec5Cl1Mm5waOymgprBuH3wgr9dCGswOy899U6ndOIGccuzynf1F1Jmj0zzduo0F5hqJX6md0shsuKCFrVc+ndO6SZxaME1dKra1OPo2FrodxGd+UDT0npp+mC++FivtGzawfbhYgvZ46AP8AsuI/a7jujfph7SBaiDAD2CDidpcCSAlf1Fpi/TSYzXKcnttgpUnWoN2nfWcIPCdRF9ORzCPyupT9EnOm17QDQciuqaYt1soI5NoAxGOQPB4KD1TpWp3MbfjmlYao7mCv1Sz0CYvjYXdx5TO5u6E14QR6Z3tIrgoDqouN1DsjdK0hzsdlB1RoEDyOa7IPI9Uy9TLYzuNqLYGlrh2NhGzs/FkNGi4qCUUyuflB6x6Yl+toI3A5LQrDWXYxx5VR6Js9JjLj2V3qwcEXwgjjBEPn4KSvW+p26Z0Y5caCedoEABGawvO/WTDJqIgcDcgUjFsweVywbnFFattOO0iuygYCG35QWPpzS/1HVGU29vheoQRCKKu48pR9DdOOw6hw/McWnLU0yMjgoAmsL5s8rrVSiOM327KfTN2guqz2KovUurMMLxdGvKBO9U6/+on+kwkgHKo2sOMFFlhkkc93JN5C6ZFuPzeEEEUJcRhN3pE/TkdHX+q1U6eKqsZCt+gjZreBVIPRNEQYwe58rFzojcYdSxA3MojNIeRu1x+VJC6wMLWpwR/sg7YAY0Fr4S6NwIPCO0zrJB8LWoZuae+EHi/qLSiPWuAbRyOFTPgaYyTV9k6etNIWalz2ii1wP7pYnjsNPAqyK4QWXQHlrGBOkNug/RJXQrGRwOLTr04h0Qzx2QR6e/rkd1x1Fn4T6HZTBoZquM7uyk1cdxlvx2QeT9QhLJZCDw66QE4OxoHhX/XdMGaiSwW0OfKppoyTVdwg9M9ExkdIhwKpXGuFOagvSLAzo+nx/pR+u/uMHakGpBUAzil576vNaqEDncbBXosjR9HjAFLzv1eb18TeQLQK043ONDuVrTxOmkZEwZcaKke0lxoiyVd+ktCJ+oCRzSQ1A7dE0Y0uhiYBw0KTWEvlDB2RzWiKKx2FlB6dhlmL3Wa7oJHgRxfASH6p1P1ZfpN7nNJ36rI2KJxsh1fovOtaTLqpHXjsgCbFdCuccKSGCgKHdExx7WC/HhFQxNLa7HglBFAwA4FDujelgjXgjuFw2Orok15RHTADroweA1A99PzAOVizQGogMk0sQMmmOcHn+VLqGl0RNXSggJG08YRhaHMLeMIINMfePCLkbbaA7IBh2yCuFYjIBygRfV+lJLzQJLL/AJSRLG57CRxXb4XpnqiHcwGvIK89ljDBI1uacUEHRzsmLTzzSdOlkEbbHFhIWmd9PWsyTd9069Kl9zPnCA/UN2yh2FJMwOYTkE5Waxlsa/JXR90IcOa4QIfqWEbzyTuS9sDtpb3dm03eooy7e5vN5SxE03G1wHtOSfug9N9NUOl6cdtiI1pP12BCemXX02IXe2x/KL1edXGEEuoNRHAoBeaeqTv6m0NobQSfhekaqxGbyF5h1wl/U5Hdmts//iCrmZ7yf9WeE7ejdF9OIvrPkpP07TPq2AcXuK9L6LA2HRxgDkWgK1z9sO3u40tadgjiAJycqOX8bVbRw3wt6yYQxOIwaoBBReoNQCx7QctH8pUDPYLzIcmjVInrGrM2pMbHWAclBx7nSms/ZAWxhIBNVwRSIiiaGjy3uFE1+1oa6txPBUkTnNcd+QgyVtgnbTie3KI6S3/Gi+SPHC4P0zNtA5P7I/pMI/q3Cqod0DboR+EKx+ixd6IARgnjtaxBb6U+0Uc0rGH8uVTdMk3wtN5rhW8Drqs/KAeVuyQ47o2BwMWc4UGqb7rrsutIbBaMoK/1DFv091gFeda2PbPKHD5peodUj+rp3gDsvOOqtc3UkVReME9kC4WfTkjPYOtNPS52ubeOxCW9W0bvLc1StOjSAsZm8dkDlIA/Tg3yFxFbtOATxha0LxJpqu6xlagcBvZ88IF31GxztNLtPuLcJSa38cB2acKv7J66u2w4diDkhJhAGoaD+a8OKB79L/5EA1gnhWEmdeyjgDv3VV6XJGme3sHKzd/nx4DeUGupf2HcrzHqDh/Vai8BxAtej9bk2aV5JIsYXmepcXzPNc2fv2QFdA031dWXVyQPsvRm/habsAGpW9KaMBoe7kf7lM2oyGRA0T48IM0kYYwyO7ql9Q60Na4WaAxlXeqlEGnJsChQ+SkHr2qdJLt3GvhBVh1udI8ZcbCmbIGAuafchXlzQ0/stx2Td/sgNad9msqcSUKN3dmihoxRBFfdS0Q33E2UBcYsmyMjyrTpWJ3H7BUendZDbBHkq76QWjUOLfIwgctH7mhorCxa0H5TffhYg306TbIWgHyB4V7A+s9kuw3C5ruRSudO+9pLsILORu6M1XlQad22QDypoXtc0hDuaWy48oCNQ24zfhIXXNNtfkYDrpPxNs4wUseodNlziasIEDXQta5zW/2ycDwuOkyhkzmg4BVj1GIGEUMsbn5VJG90WobsFUcoHrpMvLScOAKINM1PJG7lVXSpQ2Zrr5wrbVcteCecoAOrimOcQcdkkzH/ABTebB4PbKfOotuO7tI2o/zZJG2nE8oHH01iGSz3CsSSdac37VWemzcDiOC5WIP+Md9sIK/1HJsg5C8/YHT6lrGCwTZTn6olqAkpf9Oaf62qLiL28IHDokH0dK2+eThEwndK6XODQWfkg2gAF2KUc8jYIOaq0FV6h1uxpBNUEnzPMhLqyUd1fVGWU2bsqqeQaDeaQQlrnSEk9+AiImPseOy0GgEgc1muyJ0oB9zuAOEG44zuPtOBxamaKbZv4tdhu5xLT24UUjqIaOAg6EP4gIsN5FK66MPx3DmiKVNE+zm8K56G4fUIPY8+UDnoASzJx2wsW9GA6MNGDXIWIMkYfosppN8fKn6dMS3Y7lvKkdEDCO9GkPFUUtsODygvNM+iPBXc2CCOCh4Pc27zyinN3xlBkLraQeyr+swCSEhw47Ith2OH/pb1TC6MgoPO9exrHyxlpI8nsEt6iLbua05vnum7rEbo5uSTZBx2S71CENe17baKyD2QE9LmcY227ITU/wDE0gIzi0i9Ol+lqSHP9rv3Tl0+US6YNBJAFZQZr6fp7bk12SN1EkPlquAnl+dPR7WAknrDQ3VPjDSAckhAy+mH3ACe5/8ASt20dU/vj90u+lXuMFdwr5rgZXHN0OEC96pcDGQcWeFr0zABCJCKBUXqdwc5rfmzlWXR2fT04HFBBYF26W+Gt8qk69rSwOF4VnNOI4LJyTaTepat08z3k4BpAHK8uJLjlROjIPfJUhwPnwuWkvJNhBtjNu89u6JjDQAG4KhcBWCpdp2bhQI8ICWO2gNr3X+y2WBr9xINHuovqe0eQOaUrXiWyScCvugxrQ3LaIvKtuh0ZiCDXYqu09OLs32IVz0iJolGzxwgbNGPwwQCMLFJpR+GORQWID4Y7L7aD9kFqIhHJd/FKzLSNS4NoWMoTVNJcHHsDaCbQSbgNxsgKxjcDhUemdskFDBwbVvG7AICDUjXNfQ4JUo90dkfyslNts+MqOKSxsOb4KBb6/B7rHt3cfdLHUYBJEAS0EC89/KfOq6cSREDBGUqajT4kY3zYFcgoFTUQuje0gNoUb8Jk6DO18fIx2pAv0Ze0gtyDWCiekQPhmcx1VeCUFsXU51Y75Sp14VqC7vVprcx1u3WPlLvWNMHSSF5qmc+UEXph+wvzyf2TEx3ufXxVJd6DG8zub2OUwfTLC83xikC11omXWsbV54/VW8T9mmaSKJ4VTqm/U1xcTZDhVqxIJixWO6ALrWsc2LZGfc7A+EvbDVci8qx1jPraonkNFcoZ8QvwUAhYW1Z7rtrNzXUDYC72EHK7jO0EEZusoIsFgaAL5tSMJbfjuuPpua8nsf4XbWlwqwD3pBLGc4F7u9cKURHAb+61DDmuw5pEmJwDQywTyg5ja0O4zauOlOqZoryEDFpzsz9/wBVbdOj2StPYnBQM+lP4VHHysXWmy0irWILjUtP1g4c3Sg1DQ5xc0XY4U+vBAsDIdaiJBYNo58oAnihZoFF6SXAbeR4Q72+/N4Pdcxu2Sbm8cfoguW0+Mg1VISRu1+Bhd6eUkWDj5XWo5BHfFoOZmb48ZsYSxr4zBLuABacGwmmN4cNv+6pOuMAjLqNZuggoZhvkDg2iTdfK3pmn+obuFc4UktPZYoEcE91DA6tVuNmgUB5O63bq+FR68EzyOOW7dpF91bTTVGSAMdgq36X1OHnc47iT2QV2hkMcxazvg2VeHUNMW00CRyqWTTSwz7gLIdnPKke90jS1nP7UgBkD97j/wCRz5Xcmspu0C/Pwp2QktosvyVD/TUW2CKNGxygEa1zo3XXN2EI9p3YOQeFbugDWVXf7YQkmmp2Bx/KATYXHI4CkaNxojn+VOYz4J8KNrHCQXYHZBw5oAIrJHdYIyHW0fuES9u7Lm+4KIF+7wEBOnqmgUPikQxhLvd+nlQ6Ql7uBQ5KsIGD6pOOOQg7ijA5wT2R0LGxxtwS67quFFDC4u34PwUa1tPxQPYILfQyB7Ab7LEJpiYPbV13KxAy61ttLfizSFZuMYIIOaKnkeXNBIFVwh4sH81gnug0WWT4rjuVA4bSW17awjJHB2AMWoHsoGzxxSCHTzmN21zsdrR5fcVXZ7WqfU20B4OQV1ptW5w+3ZBYROp/AyVB1R34Lrbf3Q02oLXiuO1LuWXew4vFoKJtu+QTVFDPH0pA4FxHHOEUA10j2nkuO2lFMNzLofIQCTTOkc5xdtoKWMxvaHWHCuaUf0hn3WDjbS7aC0DYRY+EHM0e73AkjgBaZCWuseMogR7yAc14XTW7TThya+UA7WADAWnxewtNZRZip1/6f9QNLT4wWkjFZygr5YHOaKrcc5CjOmJ4aBf8o4sokl1X2Wtu9vtw5vFIK86KgQL+4yhpNPKO2B2KvRFTwScuGcqEwO3GyT+qClMT7otx8LBA3YNzf1IVw7TMJJcKoVdLTNPC3PtKAPTxhoNHHFKy0mnLm7mgD9VJFp48gkYyPujYNmGsHbJQa+kBV1Y4XY0jt4DRnvZUzAG7SM3zY7oyGMO9xF1xSCCKNwBJF33pYreGEBvsA82sQQnUHN9xz2XcRDSAT3wo5gBI4AAAPeAB9ysk/M37oJw8bj2+FxO85Hx2WvH2Ucv5v0QB6pjcZx8qvc8xv3O/L3pWMv8AbVXqPzO/VBO6VtA7itPnaIxT/wB0Mf7A+6hdx+iDuPYX7XXuc6xQ4UoZ4sA+VDpx7ie9qaU1E2vKCAwbXEZLhkZXTGE+59Ajsu3E2TeVPB/eA7FqAd0QB3h/JrGVkUZBO4k3hdv9pbtx7jwupT+X7oOaa8FrnZHalzI7AIJo4ICMeBXCjIAcKAGEFbKXNlLnUR8+VoOO3YPbmwQEfK1v0Tgc+EKeW/qg5y54otO3F8LW+VriB2H3U0X5T/8AYriXkIOI5qBa8HPfytta2qDTk4oLcH9xv6IvTAf1LsBBEwOd/bu+9oqGKmkOb7z4PK00VI2vKOhzILQZDG3ftJJIVjBEfaSdtYpQacD3Y7oyP+2PugmEY2irPmli3F+U/dY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6172200" y="3886200"/>
            <a:ext cx="1439872"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solidFill>
                  <a:srgbClr val="FFFF00"/>
                </a:solidFill>
                <a:latin typeface="Times New Roman" pitchFamily="18" charset="0"/>
                <a:cs typeface="Times New Roman" pitchFamily="18" charset="0"/>
              </a:rPr>
              <a:t>CASE REPORT </a:t>
            </a:r>
            <a:endParaRPr lang="en-US" sz="2800" dirty="0">
              <a:solidFill>
                <a:srgbClr val="FFFF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371600" y="1524000"/>
            <a:ext cx="5629275" cy="2905125"/>
          </a:xfrm>
          <a:prstGeom prst="rect">
            <a:avLst/>
          </a:prstGeom>
          <a:noFill/>
          <a:ln w="9525">
            <a:noFill/>
            <a:miter lim="800000"/>
            <a:headEnd/>
            <a:tailEnd/>
          </a:ln>
        </p:spPr>
      </p:pic>
      <p:sp>
        <p:nvSpPr>
          <p:cNvPr id="5" name="Rectangle 4"/>
          <p:cNvSpPr/>
          <p:nvPr/>
        </p:nvSpPr>
        <p:spPr>
          <a:xfrm>
            <a:off x="1295400" y="4648200"/>
            <a:ext cx="6096000" cy="1477328"/>
          </a:xfrm>
          <a:prstGeom prst="rect">
            <a:avLst/>
          </a:prstGeom>
        </p:spPr>
        <p:txBody>
          <a:bodyPr wrap="square">
            <a:spAutoFit/>
          </a:bodyPr>
          <a:lstStyle/>
          <a:p>
            <a:r>
              <a:rPr lang="en-US" dirty="0" smtClean="0"/>
              <a:t>Mandibular brown tumor as the first manifestation of primary hyperparathyroidism: A case report</a:t>
            </a:r>
          </a:p>
          <a:p>
            <a:endParaRPr lang="en-US" dirty="0" smtClean="0"/>
          </a:p>
          <a:p>
            <a:endParaRPr lang="en-US" dirty="0" smtClean="0"/>
          </a:p>
          <a:p>
            <a:r>
              <a:rPr lang="en-US" dirty="0" smtClean="0"/>
              <a:t>                       </a:t>
            </a:r>
            <a:r>
              <a:rPr lang="en-US" dirty="0" smtClean="0">
                <a:solidFill>
                  <a:srgbClr val="FFFF00"/>
                </a:solidFill>
              </a:rPr>
              <a:t>The Saudi Dental Journal (2011) 23 </a:t>
            </a:r>
            <a:endParaRPr lang="en-US" dirty="0">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Management</a:t>
            </a:r>
          </a:p>
          <a:p>
            <a:r>
              <a:rPr lang="en-US" sz="2400" dirty="0" smtClean="0">
                <a:latin typeface="Times New Roman" pitchFamily="18" charset="0"/>
                <a:cs typeface="Times New Roman" pitchFamily="18" charset="0"/>
              </a:rPr>
              <a:t>After successful surgical removal of the causative parathyroid adenoma revert to normal.</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838200"/>
            <a:ext cx="7467600" cy="1143000"/>
          </a:xfrm>
        </p:spPr>
        <p:txBody>
          <a:bodyPr>
            <a:normAutofit fontScale="90000"/>
          </a:bodyPr>
          <a:lstStyle/>
          <a:p>
            <a:r>
              <a:rPr lang="en-US" sz="2400" dirty="0" smtClean="0">
                <a:solidFill>
                  <a:srgbClr val="FFFF00"/>
                </a:solidFill>
                <a:latin typeface="Times New Roman" pitchFamily="18" charset="0"/>
                <a:cs typeface="Times New Roman" pitchFamily="18" charset="0"/>
              </a:rPr>
              <a:t>HYPOPARATHYROIDISM AND</a:t>
            </a:r>
            <a:br>
              <a:rPr lang="en-US" sz="2400" dirty="0" smtClean="0">
                <a:solidFill>
                  <a:srgbClr val="FFFF00"/>
                </a:solidFill>
                <a:latin typeface="Times New Roman" pitchFamily="18" charset="0"/>
                <a:cs typeface="Times New Roman" pitchFamily="18" charset="0"/>
              </a:rPr>
            </a:br>
            <a:r>
              <a:rPr lang="en-US" sz="2400" dirty="0" smtClean="0">
                <a:solidFill>
                  <a:srgbClr val="FFFF00"/>
                </a:solidFill>
                <a:latin typeface="Times New Roman" pitchFamily="18" charset="0"/>
                <a:cs typeface="Times New Roman" pitchFamily="18" charset="0"/>
              </a:rPr>
              <a:t>PSEUDOHYPOPARATHYROIDISM</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381000" y="16764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Definition</a:t>
            </a:r>
          </a:p>
          <a:p>
            <a:pPr>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Hypoparathyroidism</a:t>
            </a:r>
            <a:r>
              <a:rPr lang="en-US" sz="2400" dirty="0" smtClean="0">
                <a:latin typeface="Times New Roman" pitchFamily="18" charset="0"/>
                <a:cs typeface="Times New Roman" pitchFamily="18" charset="0"/>
              </a:rPr>
              <a:t> is an uncommon condition in which insufficient secretion of PTH occurs.</a:t>
            </a:r>
          </a:p>
          <a:p>
            <a:pPr>
              <a:buFont typeface="Wingdings" pitchFamily="2" charset="2"/>
              <a:buChar char="ü"/>
            </a:pPr>
            <a:r>
              <a:rPr lang="en-US" sz="2400" dirty="0" smtClean="0">
                <a:latin typeface="Times New Roman" pitchFamily="18" charset="0"/>
                <a:cs typeface="Times New Roman" pitchFamily="18" charset="0"/>
              </a:rPr>
              <a:t>Several causes exist</a:t>
            </a:r>
          </a:p>
          <a:p>
            <a:pPr>
              <a:buNone/>
            </a:pPr>
            <a:r>
              <a:rPr lang="en-US" sz="2400" dirty="0" smtClean="0">
                <a:latin typeface="Times New Roman" pitchFamily="18" charset="0"/>
                <a:cs typeface="Times New Roman" pitchFamily="18" charset="0"/>
              </a:rPr>
              <a:t>           damage or removal of the parathyroid glands during thyroid surgery. </a:t>
            </a:r>
          </a:p>
          <a:p>
            <a:pPr>
              <a:buFont typeface="Wingdings" pitchFamily="2" charset="2"/>
              <a:buChar char="ü"/>
            </a:pPr>
            <a:r>
              <a:rPr lang="en-US" sz="2400" dirty="0" smtClean="0">
                <a:latin typeface="Times New Roman" pitchFamily="18" charset="0"/>
                <a:cs typeface="Times New Roman" pitchFamily="18" charset="0"/>
              </a:rPr>
              <a:t>In pseudo </a:t>
            </a:r>
            <a:r>
              <a:rPr lang="en-US" sz="2400" dirty="0" err="1" smtClean="0">
                <a:latin typeface="Times New Roman" pitchFamily="18" charset="0"/>
                <a:cs typeface="Times New Roman" pitchFamily="18" charset="0"/>
              </a:rPr>
              <a:t>hypoparathyroidism</a:t>
            </a:r>
            <a:r>
              <a:rPr lang="en-US" sz="2400" dirty="0" smtClean="0">
                <a:latin typeface="Times New Roman" pitchFamily="18" charset="0"/>
                <a:cs typeface="Times New Roman" pitchFamily="18" charset="0"/>
              </a:rPr>
              <a:t> there is a defect in the response of the tissue target cells to normal levels of PTH.</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pPr>
              <a:buFont typeface="Wingdings" pitchFamily="2" charset="2"/>
              <a:buChar char="ü"/>
            </a:pPr>
            <a:r>
              <a:rPr lang="en-US" sz="2400" dirty="0" smtClean="0">
                <a:latin typeface="Times New Roman" pitchFamily="18" charset="0"/>
                <a:cs typeface="Times New Roman" pitchFamily="18" charset="0"/>
              </a:rPr>
              <a:t>sharp flexion (</a:t>
            </a:r>
            <a:r>
              <a:rPr lang="en-US" sz="2400" dirty="0" err="1" smtClean="0">
                <a:latin typeface="Times New Roman" pitchFamily="18" charset="0"/>
                <a:cs typeface="Times New Roman" pitchFamily="18" charset="0"/>
              </a:rPr>
              <a:t>tetany</a:t>
            </a:r>
            <a:r>
              <a:rPr lang="en-US" sz="2400" dirty="0" smtClean="0">
                <a:latin typeface="Times New Roman" pitchFamily="18" charset="0"/>
                <a:cs typeface="Times New Roman" pitchFamily="18" charset="0"/>
              </a:rPr>
              <a:t>) of the wrist </a:t>
            </a:r>
          </a:p>
          <a:p>
            <a:pPr>
              <a:buFont typeface="Wingdings" pitchFamily="2" charset="2"/>
              <a:buChar char="ü"/>
            </a:pPr>
            <a:r>
              <a:rPr lang="en-US" sz="2400" dirty="0" smtClean="0">
                <a:latin typeface="Times New Roman" pitchFamily="18" charset="0"/>
                <a:cs typeface="Times New Roman" pitchFamily="18" charset="0"/>
              </a:rPr>
              <a:t>ankle joints (</a:t>
            </a:r>
            <a:r>
              <a:rPr lang="en-US" sz="2400" dirty="0" err="1" smtClean="0">
                <a:latin typeface="Times New Roman" pitchFamily="18" charset="0"/>
                <a:cs typeface="Times New Roman" pitchFamily="18" charset="0"/>
              </a:rPr>
              <a:t>carpopedal</a:t>
            </a:r>
            <a:r>
              <a:rPr lang="en-US" sz="2400" dirty="0" smtClean="0">
                <a:latin typeface="Times New Roman" pitchFamily="18" charset="0"/>
                <a:cs typeface="Times New Roman" pitchFamily="18" charset="0"/>
              </a:rPr>
              <a:t> spasm). </a:t>
            </a:r>
          </a:p>
          <a:p>
            <a:pPr>
              <a:buFont typeface="Wingdings" pitchFamily="2" charset="2"/>
              <a:buChar char="ü"/>
            </a:pPr>
            <a:r>
              <a:rPr lang="en-US" sz="2400" dirty="0" smtClean="0">
                <a:latin typeface="Times New Roman" pitchFamily="18" charset="0"/>
                <a:cs typeface="Times New Roman" pitchFamily="18" charset="0"/>
              </a:rPr>
              <a:t>Sensory abnormalities - paresthesia of the hands, feet, or area around the mouth. </a:t>
            </a:r>
          </a:p>
          <a:p>
            <a:pPr>
              <a:buFont typeface="Wingdings" pitchFamily="2" charset="2"/>
              <a:buChar char="ü"/>
            </a:pPr>
            <a:r>
              <a:rPr lang="en-US" sz="2400" dirty="0" smtClean="0">
                <a:latin typeface="Times New Roman" pitchFamily="18" charset="0"/>
                <a:cs typeface="Times New Roman" pitchFamily="18" charset="0"/>
              </a:rPr>
              <a:t>Neurologic changes- anxiety and depression, epilepsy, parkinsonism, and chorea. </a:t>
            </a:r>
          </a:p>
          <a:p>
            <a:pPr>
              <a:buFont typeface="Wingdings" pitchFamily="2" charset="2"/>
              <a:buChar char="ü"/>
            </a:pPr>
            <a:r>
              <a:rPr lang="en-US" sz="2400" dirty="0" smtClean="0">
                <a:latin typeface="Times New Roman" pitchFamily="18" charset="0"/>
                <a:cs typeface="Times New Roman" pitchFamily="18" charset="0"/>
              </a:rPr>
              <a:t>Chronic forms may produce a reduction in intellectual capacity.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latin typeface="Times New Roman" pitchFamily="18" charset="0"/>
                <a:cs typeface="Times New Roman" pitchFamily="18" charset="0"/>
              </a:rPr>
              <a:t>     Early closure of certain bony epiphyses and thus manifest short stature or extremity disproportions.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pPr>
              <a:buFont typeface="Wingdings" pitchFamily="2" charset="2"/>
              <a:buChar char="ü"/>
            </a:pPr>
            <a:r>
              <a:rPr lang="en-US" sz="2400" dirty="0" smtClean="0">
                <a:latin typeface="Times New Roman" pitchFamily="18" charset="0"/>
                <a:cs typeface="Times New Roman" pitchFamily="18" charset="0"/>
              </a:rPr>
              <a:t>The principal radiographic change - calcification of the basal ganglia. </a:t>
            </a:r>
          </a:p>
          <a:p>
            <a:pPr>
              <a:buFont typeface="Wingdings" pitchFamily="2" charset="2"/>
              <a:buChar char="ü"/>
            </a:pPr>
            <a:r>
              <a:rPr lang="en-US" sz="2400" dirty="0" smtClean="0">
                <a:latin typeface="Times New Roman" pitchFamily="18" charset="0"/>
                <a:cs typeface="Times New Roman" pitchFamily="18" charset="0"/>
              </a:rPr>
              <a:t>On skull radiographs this calcification appears flocculent and paired within the cerebral hemispheres on the </a:t>
            </a:r>
            <a:r>
              <a:rPr lang="en-US" sz="2400" dirty="0" err="1" smtClean="0">
                <a:latin typeface="Times New Roman" pitchFamily="18" charset="0"/>
                <a:cs typeface="Times New Roman" pitchFamily="18" charset="0"/>
              </a:rPr>
              <a:t>posteroanterior</a:t>
            </a:r>
            <a:r>
              <a:rPr lang="en-US" sz="2400" dirty="0" smtClean="0">
                <a:latin typeface="Times New Roman" pitchFamily="18" charset="0"/>
                <a:cs typeface="Times New Roman" pitchFamily="18" charset="0"/>
              </a:rPr>
              <a:t> view.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Radiographic examination of the jaws                                  </a:t>
            </a:r>
            <a:r>
              <a:rPr lang="en-US" sz="2400" dirty="0" smtClean="0">
                <a:latin typeface="Times New Roman" pitchFamily="18" charset="0"/>
                <a:cs typeface="Times New Roman" pitchFamily="18" charset="0"/>
              </a:rPr>
              <a:t>dental enamel </a:t>
            </a:r>
            <a:r>
              <a:rPr lang="en-US" sz="2400" dirty="0" err="1" smtClean="0">
                <a:latin typeface="Times New Roman" pitchFamily="18" charset="0"/>
                <a:cs typeface="Times New Roman" pitchFamily="18" charset="0"/>
              </a:rPr>
              <a:t>hypoplasia</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external root resorption</a:t>
            </a:r>
          </a:p>
          <a:p>
            <a:pPr>
              <a:buNone/>
            </a:pPr>
            <a:r>
              <a:rPr lang="en-US" sz="2400" dirty="0" smtClean="0">
                <a:latin typeface="Times New Roman" pitchFamily="18" charset="0"/>
                <a:cs typeface="Times New Roman" pitchFamily="18" charset="0"/>
              </a:rPr>
              <a:t>    delayed eruption,</a:t>
            </a:r>
          </a:p>
          <a:p>
            <a:pPr>
              <a:buNone/>
            </a:pPr>
            <a:r>
              <a:rPr lang="en-US" sz="2400" dirty="0" smtClean="0">
                <a:latin typeface="Times New Roman" pitchFamily="18" charset="0"/>
                <a:cs typeface="Times New Roman" pitchFamily="18" charset="0"/>
              </a:rPr>
              <a:t>     root </a:t>
            </a:r>
            <a:r>
              <a:rPr lang="en-US" sz="2400" dirty="0" err="1" smtClean="0">
                <a:latin typeface="Times New Roman" pitchFamily="18" charset="0"/>
                <a:cs typeface="Times New Roman" pitchFamily="18" charset="0"/>
              </a:rPr>
              <a:t>dilaceration</a:t>
            </a:r>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2" cstate="print"/>
          <a:srcRect l="49705"/>
          <a:stretch>
            <a:fillRect/>
          </a:stretch>
        </p:blipFill>
        <p:spPr bwMode="auto">
          <a:xfrm>
            <a:off x="1066800" y="4419600"/>
            <a:ext cx="3701034" cy="2209800"/>
          </a:xfrm>
          <a:prstGeom prst="rect">
            <a:avLst/>
          </a:prstGeom>
          <a:ln>
            <a:noFill/>
          </a:ln>
          <a:effectLst>
            <a:softEdge rad="112500"/>
          </a:effectLst>
        </p:spPr>
      </p:pic>
      <p:pic>
        <p:nvPicPr>
          <p:cNvPr id="5" name="Picture 2"/>
          <p:cNvPicPr>
            <a:picLocks noChangeAspect="1" noChangeArrowheads="1"/>
          </p:cNvPicPr>
          <p:nvPr/>
        </p:nvPicPr>
        <p:blipFill>
          <a:blip r:embed="rId2" cstate="print"/>
          <a:srcRect r="50295"/>
          <a:stretch>
            <a:fillRect/>
          </a:stretch>
        </p:blipFill>
        <p:spPr bwMode="auto">
          <a:xfrm>
            <a:off x="5486400" y="2209800"/>
            <a:ext cx="3657600" cy="2209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Treatment</a:t>
            </a:r>
          </a:p>
          <a:p>
            <a:pPr>
              <a:buNone/>
            </a:pPr>
            <a:r>
              <a:rPr lang="en-US" sz="2400" dirty="0" smtClean="0">
                <a:latin typeface="Times New Roman" pitchFamily="18" charset="0"/>
                <a:cs typeface="Times New Roman" pitchFamily="18" charset="0"/>
              </a:rPr>
              <a:t>    These conditions are managed with orally administered supplemental calcium and vitamin D.</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00"/>
                </a:solidFill>
                <a:latin typeface="Times New Roman" pitchFamily="18" charset="0"/>
                <a:cs typeface="Times New Roman" pitchFamily="18" charset="0"/>
              </a:rPr>
              <a:t>HYPERTHYROIDISM</a:t>
            </a: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err="1" smtClean="0">
                <a:latin typeface="Times New Roman" pitchFamily="18" charset="0"/>
                <a:cs typeface="Times New Roman" pitchFamily="18" charset="0"/>
              </a:rPr>
              <a:t>Thyrotoxicosis</a:t>
            </a:r>
            <a:r>
              <a:rPr lang="en-US" sz="2400" dirty="0" smtClean="0">
                <a:latin typeface="Times New Roman" pitchFamily="18" charset="0"/>
                <a:cs typeface="Times New Roman" pitchFamily="18" charset="0"/>
              </a:rPr>
              <a:t> and Graves' disease</a:t>
            </a:r>
          </a:p>
          <a:p>
            <a:pPr>
              <a:buNone/>
            </a:pPr>
            <a:r>
              <a:rPr lang="en-US" sz="2400" dirty="0" smtClean="0">
                <a:solidFill>
                  <a:srgbClr val="FFFF00"/>
                </a:solidFill>
                <a:latin typeface="Times New Roman" pitchFamily="18" charset="0"/>
                <a:cs typeface="Times New Roman" pitchFamily="18" charset="0"/>
              </a:rPr>
              <a:t>Definition</a:t>
            </a:r>
          </a:p>
          <a:p>
            <a:r>
              <a:rPr lang="en-US" sz="2400" dirty="0" smtClean="0">
                <a:latin typeface="Times New Roman" pitchFamily="18" charset="0"/>
                <a:cs typeface="Times New Roman" pitchFamily="18" charset="0"/>
              </a:rPr>
              <a:t>Hyperthyroidism is a syndrome that involves excessive production of thyroxin in the thyroid gland.</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Radiologic features </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228600" y="15240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The general changes include the following:</a:t>
            </a:r>
          </a:p>
          <a:p>
            <a:pPr>
              <a:buNone/>
            </a:pPr>
            <a:r>
              <a:rPr lang="en-US" sz="2400" dirty="0" smtClean="0">
                <a:latin typeface="Times New Roman" pitchFamily="18" charset="0"/>
                <a:cs typeface="Times New Roman" pitchFamily="18" charset="0"/>
              </a:rPr>
              <a:t>1. A change in size and shape of the bone                          </a:t>
            </a:r>
          </a:p>
          <a:p>
            <a:pPr>
              <a:buNone/>
            </a:pPr>
            <a:r>
              <a:rPr lang="en-US" sz="2400" dirty="0" smtClean="0">
                <a:latin typeface="Times New Roman" pitchFamily="18" charset="0"/>
                <a:cs typeface="Times New Roman" pitchFamily="18" charset="0"/>
              </a:rPr>
              <a:t>2. A change in the number, size, and orientation of trabeculae                                                                </a:t>
            </a:r>
          </a:p>
          <a:p>
            <a:pPr>
              <a:buNone/>
            </a:pPr>
            <a:r>
              <a:rPr lang="en-US" sz="2400" dirty="0" smtClean="0">
                <a:latin typeface="Times New Roman" pitchFamily="18" charset="0"/>
                <a:cs typeface="Times New Roman" pitchFamily="18" charset="0"/>
              </a:rPr>
              <a:t>3. Altered thickness and density of cortical structures</a:t>
            </a:r>
          </a:p>
          <a:p>
            <a:pPr>
              <a:buNone/>
            </a:pPr>
            <a:r>
              <a:rPr lang="en-US" sz="2400" dirty="0" smtClean="0">
                <a:latin typeface="Times New Roman" pitchFamily="18" charset="0"/>
                <a:cs typeface="Times New Roman" pitchFamily="18" charset="0"/>
              </a:rPr>
              <a:t>4. An increase or decrease in overall bone density</a:t>
            </a:r>
            <a:endParaRPr lang="en-US" sz="2400" dirty="0">
              <a:latin typeface="Times New Roman" pitchFamily="18" charset="0"/>
              <a:cs typeface="Times New Roman" pitchFamily="18" charset="0"/>
            </a:endParaRPr>
          </a:p>
        </p:txBody>
      </p:sp>
      <p:sp>
        <p:nvSpPr>
          <p:cNvPr id="4" name="Right Brace 3"/>
          <p:cNvSpPr/>
          <p:nvPr/>
        </p:nvSpPr>
        <p:spPr>
          <a:xfrm>
            <a:off x="6858000" y="2057400"/>
            <a:ext cx="609600" cy="1447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467600" y="2362200"/>
            <a:ext cx="1676400" cy="923330"/>
          </a:xfrm>
          <a:prstGeom prst="rect">
            <a:avLst/>
          </a:prstGeom>
          <a:noFill/>
        </p:spPr>
        <p:txBody>
          <a:bodyPr wrap="square" rtlCol="0">
            <a:spAutoFit/>
          </a:bodyPr>
          <a:lstStyle/>
          <a:p>
            <a:r>
              <a:rPr lang="en-US" b="1" dirty="0" smtClean="0">
                <a:solidFill>
                  <a:srgbClr val="92D050"/>
                </a:solidFill>
                <a:latin typeface="Times New Roman" pitchFamily="18" charset="0"/>
                <a:cs typeface="Times New Roman" pitchFamily="18" charset="0"/>
              </a:rPr>
              <a:t>decrease or increase in bone density.</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diffuse toxic goiter (Graves' disease) and less frequently with toxic nodular goiter or toxic adenoma, a benign tumor of the thyroid  gland.</a:t>
            </a:r>
          </a:p>
          <a:p>
            <a:r>
              <a:rPr lang="en-US" sz="2400" dirty="0" smtClean="0">
                <a:latin typeface="Times New Roman" pitchFamily="18" charset="0"/>
                <a:cs typeface="Times New Roman" pitchFamily="18" charset="0"/>
              </a:rPr>
              <a:t> Each of these conditions results in increased levels of circulating thyroxin.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solidFill>
                  <a:srgbClr val="FFFF00"/>
                </a:solidFill>
                <a:latin typeface="Times New Roman" pitchFamily="18" charset="0"/>
                <a:cs typeface="Times New Roman" pitchFamily="18" charset="0"/>
              </a:rPr>
              <a:t>Clinical features </a:t>
            </a: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increase in the metabolic rate of all body tissues, </a:t>
            </a:r>
          </a:p>
          <a:p>
            <a:r>
              <a:rPr lang="en-US" sz="2400" dirty="0" smtClean="0">
                <a:latin typeface="Times New Roman" pitchFamily="18" charset="0"/>
                <a:cs typeface="Times New Roman" pitchFamily="18" charset="0"/>
              </a:rPr>
              <a:t>resulting in tachycardia, </a:t>
            </a:r>
          </a:p>
          <a:p>
            <a:r>
              <a:rPr lang="en-US" sz="2400" dirty="0" smtClean="0">
                <a:latin typeface="Times New Roman" pitchFamily="18" charset="0"/>
                <a:cs typeface="Times New Roman" pitchFamily="18" charset="0"/>
              </a:rPr>
              <a:t>increased blood pressure,</a:t>
            </a:r>
          </a:p>
          <a:p>
            <a:r>
              <a:rPr lang="en-US" sz="2400" dirty="0" smtClean="0">
                <a:latin typeface="Times New Roman" pitchFamily="18" charset="0"/>
                <a:cs typeface="Times New Roman" pitchFamily="18" charset="0"/>
              </a:rPr>
              <a:t> sensitivity to heat, </a:t>
            </a:r>
          </a:p>
          <a:p>
            <a:r>
              <a:rPr lang="en-US" sz="2400" dirty="0" smtClean="0">
                <a:latin typeface="Times New Roman" pitchFamily="18" charset="0"/>
                <a:cs typeface="Times New Roman" pitchFamily="18" charset="0"/>
              </a:rPr>
              <a:t>irritability.</a:t>
            </a:r>
          </a:p>
          <a:p>
            <a:pPr>
              <a:buNone/>
            </a:pPr>
            <a:r>
              <a:rPr lang="en-US" sz="2400" dirty="0" smtClean="0">
                <a:solidFill>
                  <a:srgbClr val="FFFF00"/>
                </a:solidFill>
                <a:latin typeface="Times New Roman" pitchFamily="18" charset="0"/>
                <a:cs typeface="Times New Roman" pitchFamily="18" charset="0"/>
              </a:rPr>
              <a:t>Hyperthyroidism is more common in females.</a:t>
            </a:r>
            <a:endParaRPr lang="en-US" sz="2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pPr>
              <a:buFont typeface="Wingdings" pitchFamily="2" charset="2"/>
              <a:buChar char="ü"/>
            </a:pPr>
            <a:r>
              <a:rPr lang="en-US" sz="2400" dirty="0" smtClean="0">
                <a:latin typeface="Times New Roman" pitchFamily="18" charset="0"/>
                <a:cs typeface="Times New Roman" pitchFamily="18" charset="0"/>
              </a:rPr>
              <a:t>Pts may have wt loss</a:t>
            </a:r>
          </a:p>
          <a:p>
            <a:pPr>
              <a:buFont typeface="Wingdings" pitchFamily="2" charset="2"/>
              <a:buChar char="ü"/>
            </a:pPr>
            <a:r>
              <a:rPr lang="en-US" sz="2400" dirty="0" smtClean="0">
                <a:latin typeface="Times New Roman" pitchFamily="18" charset="0"/>
                <a:cs typeface="Times New Roman" pitchFamily="18" charset="0"/>
              </a:rPr>
              <a:t>Amenorrhea ,</a:t>
            </a:r>
            <a:r>
              <a:rPr lang="en-US" sz="2400" dirty="0" err="1" smtClean="0">
                <a:latin typeface="Times New Roman" pitchFamily="18" charset="0"/>
                <a:cs typeface="Times New Roman" pitchFamily="18" charset="0"/>
              </a:rPr>
              <a:t>oligimenorrhea</a:t>
            </a:r>
            <a:r>
              <a:rPr lang="en-US" sz="2400" dirty="0" smtClean="0">
                <a:latin typeface="Times New Roman" pitchFamily="18" charset="0"/>
                <a:cs typeface="Times New Roman" pitchFamily="18" charset="0"/>
              </a:rPr>
              <a:t> ,infertility ,spontaneous abortions and loss of libido.</a:t>
            </a:r>
          </a:p>
          <a:p>
            <a:pPr>
              <a:buFont typeface="Wingdings" pitchFamily="2" charset="2"/>
              <a:buChar char="ü"/>
            </a:pPr>
            <a:r>
              <a:rPr lang="en-US" sz="2400" dirty="0" err="1" smtClean="0">
                <a:latin typeface="Times New Roman" pitchFamily="18" charset="0"/>
                <a:cs typeface="Times New Roman" pitchFamily="18" charset="0"/>
              </a:rPr>
              <a:t>Exopthalmus</a:t>
            </a:r>
            <a:endParaRPr lang="en-US" sz="2400" dirty="0" smtClean="0">
              <a:latin typeface="Times New Roman" pitchFamily="18" charset="0"/>
              <a:cs typeface="Times New Roman" pitchFamily="18" charset="0"/>
            </a:endParaRPr>
          </a:p>
          <a:p>
            <a:pPr>
              <a:buFont typeface="Wingdings" pitchFamily="2" charset="2"/>
              <a:buChar char="ü"/>
            </a:pPr>
            <a:r>
              <a:rPr lang="en-US" sz="2400" dirty="0" smtClean="0">
                <a:latin typeface="Times New Roman" pitchFamily="18" charset="0"/>
                <a:cs typeface="Times New Roman" pitchFamily="18" charset="0"/>
              </a:rPr>
              <a:t>Increased sweating </a:t>
            </a:r>
          </a:p>
          <a:p>
            <a:pPr>
              <a:buFont typeface="Wingdings" pitchFamily="2" charset="2"/>
              <a:buChar char="ü"/>
            </a:pPr>
            <a:r>
              <a:rPr lang="en-US" sz="2400" dirty="0" smtClean="0">
                <a:latin typeface="Times New Roman" pitchFamily="18" charset="0"/>
                <a:cs typeface="Times New Roman" pitchFamily="18" charset="0"/>
              </a:rPr>
              <a:t>Osteoporosis</a:t>
            </a:r>
          </a:p>
          <a:p>
            <a:pPr>
              <a:buFont typeface="Wingdings" pitchFamily="2" charset="2"/>
              <a:buChar char="ü"/>
            </a:pPr>
            <a:r>
              <a:rPr lang="en-US" sz="2400" dirty="0" smtClean="0">
                <a:latin typeface="Times New Roman" pitchFamily="18" charset="0"/>
                <a:cs typeface="Times New Roman" pitchFamily="18" charset="0"/>
              </a:rPr>
              <a:t>Pt is sensitive to epinephrine</a:t>
            </a:r>
          </a:p>
          <a:p>
            <a:pPr>
              <a:buFont typeface="Wingdings" pitchFamily="2" charset="2"/>
              <a:buChar char="ü"/>
            </a:pPr>
            <a:endParaRPr lang="en-US" sz="2400" dirty="0" smtClean="0">
              <a:latin typeface="Times New Roman" pitchFamily="18" charset="0"/>
              <a:cs typeface="Times New Roman" pitchFamily="18" charset="0"/>
            </a:endParaRPr>
          </a:p>
          <a:p>
            <a:pPr>
              <a:buFont typeface="Wingdings" pitchFamily="2" charset="2"/>
              <a:buChar char="ü"/>
            </a:pPr>
            <a:endParaRPr lang="en-US" sz="2400" dirty="0" smtClean="0">
              <a:latin typeface="Times New Roman" pitchFamily="18" charset="0"/>
              <a:cs typeface="Times New Roman" pitchFamily="18" charset="0"/>
            </a:endParaRPr>
          </a:p>
          <a:p>
            <a:pPr>
              <a:buFont typeface="Wingdings" pitchFamily="2" charset="2"/>
              <a:buChar char="ü"/>
            </a:pPr>
            <a:endParaRPr lang="en-US" sz="2400" dirty="0" smtClean="0">
              <a:latin typeface="Times New Roman" pitchFamily="18" charset="0"/>
              <a:cs typeface="Times New Roman" pitchFamily="18" charset="0"/>
            </a:endParaRPr>
          </a:p>
          <a:p>
            <a:r>
              <a:rPr lang="en-US" sz="2600" dirty="0" smtClean="0">
                <a:latin typeface="Times New Roman" pitchFamily="18" charset="0"/>
                <a:cs typeface="Times New Roman" pitchFamily="18" charset="0"/>
              </a:rPr>
              <a:t>In patients with </a:t>
            </a:r>
            <a:r>
              <a:rPr lang="en-US" sz="2600" dirty="0" err="1" smtClean="0">
                <a:latin typeface="Times New Roman" pitchFamily="18" charset="0"/>
                <a:cs typeface="Times New Roman" pitchFamily="18" charset="0"/>
              </a:rPr>
              <a:t>thyrotoxicosis</a:t>
            </a:r>
            <a:r>
              <a:rPr lang="en-US" sz="2600" dirty="0" smtClean="0">
                <a:latin typeface="Times New Roman" pitchFamily="18" charset="0"/>
                <a:cs typeface="Times New Roman" pitchFamily="18" charset="0"/>
              </a:rPr>
              <a:t>, dental treatment can precipitate an acute emergency like </a:t>
            </a:r>
            <a:r>
              <a:rPr lang="en-US" sz="2600" dirty="0" smtClean="0">
                <a:solidFill>
                  <a:srgbClr val="FFFF00"/>
                </a:solidFill>
                <a:latin typeface="Times New Roman" pitchFamily="18" charset="0"/>
                <a:cs typeface="Times New Roman" pitchFamily="18" charset="0"/>
              </a:rPr>
              <a:t>thyroid crisis or thyroid storm.</a:t>
            </a:r>
            <a:endParaRPr lang="en-US" sz="2600" dirty="0">
              <a:solidFill>
                <a:srgbClr val="FFFF00"/>
              </a:solidFill>
              <a:latin typeface="Times New Roman" pitchFamily="18" charset="0"/>
              <a:cs typeface="Times New Roman" pitchFamily="18" charset="0"/>
            </a:endParaRPr>
          </a:p>
        </p:txBody>
      </p:sp>
      <p:pic>
        <p:nvPicPr>
          <p:cNvPr id="6" name="Picture 2" descr="http://www.japi.org/thyroid_special_jan_issue_2011/images/05_Thyrotoxicosis_03.jpg"/>
          <p:cNvPicPr>
            <a:picLocks noChangeAspect="1" noChangeArrowheads="1"/>
          </p:cNvPicPr>
          <p:nvPr/>
        </p:nvPicPr>
        <p:blipFill>
          <a:blip r:embed="rId2" cstate="print"/>
          <a:srcRect/>
          <a:stretch>
            <a:fillRect/>
          </a:stretch>
        </p:blipFill>
        <p:spPr bwMode="auto">
          <a:xfrm>
            <a:off x="4572000" y="2286000"/>
            <a:ext cx="1948543" cy="2045971"/>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r>
              <a:rPr lang="en-US" sz="2400" dirty="0" smtClean="0">
                <a:latin typeface="Times New Roman" pitchFamily="18" charset="0"/>
                <a:cs typeface="Times New Roman" pitchFamily="18" charset="0"/>
              </a:rPr>
              <a:t>Advanced rate of dental development and early eruption, with premature loss of the primary teeth. </a:t>
            </a:r>
          </a:p>
          <a:p>
            <a:r>
              <a:rPr lang="en-US" sz="2400" dirty="0" smtClean="0">
                <a:latin typeface="Times New Roman" pitchFamily="18" charset="0"/>
                <a:cs typeface="Times New Roman" pitchFamily="18" charset="0"/>
              </a:rPr>
              <a:t>Adults may show a generalized decrease in bone density or loss of some areas of edentulous alveolar bone.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HYPOTHYROIDISM</a:t>
            </a:r>
            <a:br>
              <a:rPr lang="en-US" sz="2400" dirty="0" smtClean="0">
                <a:solidFill>
                  <a:srgbClr val="FFFF00"/>
                </a:solidFill>
                <a:latin typeface="Times New Roman" pitchFamily="18" charset="0"/>
                <a:cs typeface="Times New Roman" pitchFamily="18" charset="0"/>
              </a:rPr>
            </a:b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Synonyms</a:t>
            </a:r>
          </a:p>
          <a:p>
            <a:pPr>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Myxedema</a:t>
            </a:r>
            <a:r>
              <a:rPr lang="en-US" sz="2400" dirty="0" smtClean="0">
                <a:latin typeface="Times New Roman" pitchFamily="18" charset="0"/>
                <a:cs typeface="Times New Roman" pitchFamily="18" charset="0"/>
              </a:rPr>
              <a:t> and cretinism</a:t>
            </a:r>
          </a:p>
          <a:p>
            <a:pPr>
              <a:buNone/>
            </a:pPr>
            <a:r>
              <a:rPr lang="en-US" sz="2400" dirty="0" smtClean="0">
                <a:solidFill>
                  <a:srgbClr val="FFFF00"/>
                </a:solidFill>
                <a:latin typeface="Times New Roman" pitchFamily="18" charset="0"/>
                <a:cs typeface="Times New Roman" pitchFamily="18" charset="0"/>
              </a:rPr>
              <a:t>Definition</a:t>
            </a:r>
          </a:p>
          <a:p>
            <a:r>
              <a:rPr lang="en-US" sz="2400" dirty="0" smtClean="0">
                <a:latin typeface="Times New Roman" pitchFamily="18" charset="0"/>
                <a:cs typeface="Times New Roman" pitchFamily="18" charset="0"/>
              </a:rPr>
              <a:t>Hypothyroidism usually results from insufficient secretion of thyroxin by the thyroid glands, despite the presence of thyroid-stimulating hormone.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 retarded mental and physical development. </a:t>
            </a:r>
          </a:p>
          <a:p>
            <a:r>
              <a:rPr lang="en-US" sz="2400" dirty="0" smtClean="0">
                <a:latin typeface="Times New Roman" pitchFamily="18" charset="0"/>
                <a:cs typeface="Times New Roman" pitchFamily="18" charset="0"/>
              </a:rPr>
              <a:t>The base of the skull shows delayed ossification, </a:t>
            </a:r>
          </a:p>
          <a:p>
            <a:r>
              <a:rPr lang="en-US" sz="2400" dirty="0" smtClean="0">
                <a:latin typeface="Times New Roman" pitchFamily="18" charset="0"/>
                <a:cs typeface="Times New Roman" pitchFamily="18" charset="0"/>
              </a:rPr>
              <a:t>paranasal sinuses only partially </a:t>
            </a:r>
            <a:r>
              <a:rPr lang="en-US" sz="2400" dirty="0" err="1" smtClean="0">
                <a:latin typeface="Times New Roman" pitchFamily="18" charset="0"/>
                <a:cs typeface="Times New Roman" pitchFamily="18" charset="0"/>
              </a:rPr>
              <a:t>pneumatize</a:t>
            </a:r>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ü"/>
            </a:pPr>
            <a:r>
              <a:rPr lang="en-US" sz="2400" dirty="0" smtClean="0">
                <a:latin typeface="Times New Roman" pitchFamily="18" charset="0"/>
                <a:cs typeface="Times New Roman" pitchFamily="18" charset="0"/>
              </a:rPr>
              <a:t>Dental development is delayed, and the primary teeth are slow to exfoliate.</a:t>
            </a:r>
          </a:p>
          <a:p>
            <a:pPr>
              <a:buFont typeface="Wingdings" pitchFamily="2" charset="2"/>
              <a:buChar char="ü"/>
            </a:pPr>
            <a:r>
              <a:rPr lang="en-US" sz="2400" dirty="0" smtClean="0">
                <a:latin typeface="Times New Roman" pitchFamily="18" charset="0"/>
                <a:cs typeface="Times New Roman" pitchFamily="18" charset="0"/>
              </a:rPr>
              <a:t>adult – </a:t>
            </a:r>
            <a:r>
              <a:rPr lang="en-US" sz="2400" dirty="0" err="1" smtClean="0">
                <a:latin typeface="Times New Roman" pitchFamily="18" charset="0"/>
                <a:cs typeface="Times New Roman" pitchFamily="18" charset="0"/>
              </a:rPr>
              <a:t>myxedematous</a:t>
            </a:r>
            <a:r>
              <a:rPr lang="en-US" sz="2400" dirty="0" smtClean="0">
                <a:latin typeface="Times New Roman" pitchFamily="18" charset="0"/>
                <a:cs typeface="Times New Roman" pitchFamily="18" charset="0"/>
              </a:rPr>
              <a:t> swelling but not the dental or skeletal changes seen in children. </a:t>
            </a:r>
          </a:p>
          <a:p>
            <a:pPr>
              <a:buFont typeface="Wingdings" pitchFamily="2" charset="2"/>
              <a:buChar char="ü"/>
            </a:pPr>
            <a:r>
              <a:rPr lang="en-US" sz="2400" dirty="0" smtClean="0">
                <a:solidFill>
                  <a:srgbClr val="FFFF00"/>
                </a:solidFill>
                <a:latin typeface="Times New Roman" pitchFamily="18" charset="0"/>
                <a:cs typeface="Times New Roman" pitchFamily="18" charset="0"/>
              </a:rPr>
              <a:t>Adult symptoms </a:t>
            </a:r>
          </a:p>
          <a:p>
            <a:pPr algn="just">
              <a:buNone/>
            </a:pPr>
            <a:r>
              <a:rPr lang="en-US" sz="2400" dirty="0" smtClean="0">
                <a:latin typeface="Times New Roman" pitchFamily="18" charset="0"/>
                <a:cs typeface="Times New Roman" pitchFamily="18" charset="0"/>
              </a:rPr>
              <a:t>         lethargy,</a:t>
            </a:r>
          </a:p>
          <a:p>
            <a:pPr algn="just">
              <a:buNone/>
            </a:pPr>
            <a:r>
              <a:rPr lang="en-US" sz="2400" dirty="0" smtClean="0">
                <a:latin typeface="Times New Roman" pitchFamily="18" charset="0"/>
                <a:cs typeface="Times New Roman" pitchFamily="18" charset="0"/>
              </a:rPr>
              <a:t>         poor memory</a:t>
            </a:r>
          </a:p>
          <a:p>
            <a:pPr algn="just">
              <a:buNone/>
            </a:pPr>
            <a:r>
              <a:rPr lang="en-US" sz="2400" dirty="0" smtClean="0">
                <a:latin typeface="Times New Roman" pitchFamily="18" charset="0"/>
                <a:cs typeface="Times New Roman" pitchFamily="18" charset="0"/>
              </a:rPr>
              <a:t>         inability to concentrate</a:t>
            </a:r>
          </a:p>
          <a:p>
            <a:pPr algn="just">
              <a:buNone/>
            </a:pPr>
            <a:r>
              <a:rPr lang="en-US" sz="2400" dirty="0" smtClean="0">
                <a:latin typeface="Times New Roman" pitchFamily="18" charset="0"/>
                <a:cs typeface="Times New Roman" pitchFamily="18" charset="0"/>
              </a:rPr>
              <a:t>         constipation,</a:t>
            </a:r>
          </a:p>
          <a:p>
            <a:pPr algn="just">
              <a:buNone/>
            </a:pPr>
            <a:r>
              <a:rPr lang="en-US" sz="2400" dirty="0" smtClean="0">
                <a:latin typeface="Times New Roman" pitchFamily="18" charset="0"/>
                <a:cs typeface="Times New Roman" pitchFamily="18" charset="0"/>
              </a:rPr>
              <a:t>         cold intolerance </a:t>
            </a:r>
          </a:p>
          <a:p>
            <a:pPr>
              <a:buNone/>
            </a:pPr>
            <a:endParaRPr lang="en-US" sz="2400" dirty="0" smtClean="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latin typeface="Times New Roman" pitchFamily="18" charset="0"/>
                <a:cs typeface="Times New Roman" pitchFamily="18" charset="0"/>
              </a:rPr>
              <a:t>more florid clinical picture of </a:t>
            </a:r>
          </a:p>
          <a:p>
            <a:pPr>
              <a:buFont typeface="Wingdings" pitchFamily="2" charset="2"/>
              <a:buChar char="ü"/>
            </a:pPr>
            <a:r>
              <a:rPr lang="en-US" sz="2400" dirty="0" smtClean="0">
                <a:latin typeface="Times New Roman" pitchFamily="18" charset="0"/>
                <a:cs typeface="Times New Roman" pitchFamily="18" charset="0"/>
              </a:rPr>
              <a:t> dull and expressionless face, </a:t>
            </a:r>
          </a:p>
          <a:p>
            <a:pPr>
              <a:buFont typeface="Wingdings" pitchFamily="2" charset="2"/>
              <a:buChar char="ü"/>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periorbital</a:t>
            </a:r>
            <a:r>
              <a:rPr lang="en-US" sz="2400" dirty="0" smtClean="0">
                <a:latin typeface="Times New Roman" pitchFamily="18" charset="0"/>
                <a:cs typeface="Times New Roman" pitchFamily="18" charset="0"/>
              </a:rPr>
              <a:t> edema,</a:t>
            </a:r>
          </a:p>
          <a:p>
            <a:pPr>
              <a:buFont typeface="Wingdings" pitchFamily="2" charset="2"/>
              <a:buChar char="ü"/>
            </a:pPr>
            <a:r>
              <a:rPr lang="en-US" sz="2400" dirty="0" smtClean="0">
                <a:latin typeface="Times New Roman" pitchFamily="18" charset="0"/>
                <a:cs typeface="Times New Roman" pitchFamily="18" charset="0"/>
              </a:rPr>
              <a:t>   large tongue</a:t>
            </a:r>
          </a:p>
          <a:p>
            <a:pPr>
              <a:buFont typeface="Wingdings" pitchFamily="2" charset="2"/>
              <a:buChar char="ü"/>
            </a:pPr>
            <a:r>
              <a:rPr lang="en-US" sz="2400" dirty="0" smtClean="0">
                <a:latin typeface="Times New Roman" pitchFamily="18" charset="0"/>
                <a:cs typeface="Times New Roman" pitchFamily="18" charset="0"/>
              </a:rPr>
              <a:t>   sparse hair</a:t>
            </a:r>
          </a:p>
          <a:p>
            <a:pPr>
              <a:buFont typeface="Wingdings" pitchFamily="2" charset="2"/>
              <a:buChar char="ü"/>
            </a:pPr>
            <a:r>
              <a:rPr lang="en-US" sz="2400" dirty="0" smtClean="0">
                <a:latin typeface="Times New Roman" pitchFamily="18" charset="0"/>
                <a:cs typeface="Times New Roman" pitchFamily="18" charset="0"/>
              </a:rPr>
              <a:t>   skin that feels "doughy" to the touch.</a:t>
            </a:r>
          </a:p>
          <a:p>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pPr>
              <a:buNone/>
            </a:pPr>
            <a:r>
              <a:rPr lang="en-US" sz="2400" dirty="0" smtClean="0">
                <a:solidFill>
                  <a:srgbClr val="92D050"/>
                </a:solidFill>
                <a:latin typeface="Times New Roman" pitchFamily="18" charset="0"/>
                <a:cs typeface="Times New Roman" pitchFamily="18" charset="0"/>
              </a:rPr>
              <a:t>Radiographic features in children include </a:t>
            </a:r>
          </a:p>
          <a:p>
            <a:pPr>
              <a:buNone/>
            </a:pPr>
            <a:r>
              <a:rPr lang="en-US" sz="2400" dirty="0" smtClean="0">
                <a:latin typeface="Times New Roman" pitchFamily="18" charset="0"/>
                <a:cs typeface="Times New Roman" pitchFamily="18" charset="0"/>
              </a:rPr>
              <a:t>           delayed closing of the epiphyses and skull sutures with the production of numerous </a:t>
            </a:r>
            <a:r>
              <a:rPr lang="en-US" sz="2400" dirty="0" err="1" smtClean="0">
                <a:latin typeface="Times New Roman" pitchFamily="18" charset="0"/>
                <a:cs typeface="Times New Roman" pitchFamily="18" charset="0"/>
              </a:rPr>
              <a:t>wormian</a:t>
            </a:r>
            <a:r>
              <a:rPr lang="en-US" sz="2400" dirty="0" smtClean="0">
                <a:latin typeface="Times New Roman" pitchFamily="18" charset="0"/>
                <a:cs typeface="Times New Roman" pitchFamily="18" charset="0"/>
              </a:rPr>
              <a:t> bones (accessory bones in the sutures).</a:t>
            </a:r>
            <a:endParaRPr lang="en-US" sz="2400" dirty="0">
              <a:latin typeface="Times New Roman" pitchFamily="18" charset="0"/>
              <a:cs typeface="Times New Roman" pitchFamily="18" charset="0"/>
            </a:endParaRPr>
          </a:p>
        </p:txBody>
      </p:sp>
      <p:pic>
        <p:nvPicPr>
          <p:cNvPr id="131074" name="Picture 2" descr="http://www.jocmr.org/index.php/JOCMR/article/viewFile/776/403/4316"/>
          <p:cNvPicPr>
            <a:picLocks noChangeAspect="1" noChangeArrowheads="1"/>
          </p:cNvPicPr>
          <p:nvPr/>
        </p:nvPicPr>
        <p:blipFill>
          <a:blip r:embed="rId2" cstate="print"/>
          <a:srcRect r="9199"/>
          <a:stretch>
            <a:fillRect/>
          </a:stretch>
        </p:blipFill>
        <p:spPr bwMode="auto">
          <a:xfrm>
            <a:off x="5410200" y="3429000"/>
            <a:ext cx="2590800" cy="31242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Effects on the teeth </a:t>
            </a:r>
            <a:r>
              <a:rPr lang="en-US" sz="2400" dirty="0" smtClean="0">
                <a:latin typeface="Times New Roman" pitchFamily="18" charset="0"/>
                <a:cs typeface="Times New Roman" pitchFamily="18" charset="0"/>
              </a:rPr>
              <a:t>include</a:t>
            </a:r>
          </a:p>
          <a:p>
            <a:pPr>
              <a:buFont typeface="Wingdings" pitchFamily="2" charset="2"/>
              <a:buChar char="ü"/>
            </a:pPr>
            <a:r>
              <a:rPr lang="en-US" sz="2400" dirty="0" smtClean="0">
                <a:latin typeface="Times New Roman" pitchFamily="18" charset="0"/>
                <a:cs typeface="Times New Roman" pitchFamily="18" charset="0"/>
              </a:rPr>
              <a:t>delayed eruption</a:t>
            </a:r>
          </a:p>
          <a:p>
            <a:pPr>
              <a:buFont typeface="Wingdings" pitchFamily="2" charset="2"/>
              <a:buChar char="ü"/>
            </a:pPr>
            <a:r>
              <a:rPr lang="en-US" sz="2400" dirty="0" smtClean="0">
                <a:latin typeface="Times New Roman" pitchFamily="18" charset="0"/>
                <a:cs typeface="Times New Roman" pitchFamily="18" charset="0"/>
              </a:rPr>
              <a:t> short roots</a:t>
            </a:r>
          </a:p>
          <a:p>
            <a:pPr>
              <a:buFont typeface="Wingdings" pitchFamily="2" charset="2"/>
              <a:buChar char="ü"/>
            </a:pPr>
            <a:r>
              <a:rPr lang="en-US" sz="2400" dirty="0" smtClean="0">
                <a:latin typeface="Times New Roman" pitchFamily="18" charset="0"/>
                <a:cs typeface="Times New Roman" pitchFamily="18" charset="0"/>
              </a:rPr>
              <a:t>thinning of the lamina dura. </a:t>
            </a:r>
          </a:p>
          <a:p>
            <a:pPr>
              <a:buFont typeface="Wingdings" pitchFamily="2" charset="2"/>
              <a:buChar char="ü"/>
            </a:pPr>
            <a:r>
              <a:rPr lang="en-US" sz="2400" dirty="0" smtClean="0">
                <a:latin typeface="Times New Roman" pitchFamily="18" charset="0"/>
                <a:cs typeface="Times New Roman" pitchFamily="18" charset="0"/>
              </a:rPr>
              <a:t>The maxilla and mandible are relatively small. </a:t>
            </a:r>
          </a:p>
          <a:p>
            <a:pPr>
              <a:buFont typeface="Wingdings" pitchFamily="2" charset="2"/>
              <a:buChar char="ü"/>
            </a:pPr>
            <a:endParaRPr lang="en-US" sz="24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4038600" y="685800"/>
            <a:ext cx="4393721" cy="2283012"/>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895600" y="3886200"/>
            <a:ext cx="3581400" cy="26819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latin typeface="Times New Roman" pitchFamily="18" charset="0"/>
                <a:cs typeface="Times New Roman" pitchFamily="18" charset="0"/>
              </a:rPr>
              <a:t>Changes to teeth and associated structures include the following:</a:t>
            </a:r>
          </a:p>
          <a:p>
            <a:pPr>
              <a:buNone/>
            </a:pPr>
            <a:r>
              <a:rPr lang="en-US" sz="2400" dirty="0" smtClean="0">
                <a:latin typeface="Times New Roman" pitchFamily="18" charset="0"/>
                <a:cs typeface="Times New Roman" pitchFamily="18" charset="0"/>
              </a:rPr>
              <a:t>1. Accelerated or delayed eruption</a:t>
            </a:r>
          </a:p>
          <a:p>
            <a:pPr>
              <a:buNone/>
            </a:pPr>
            <a:r>
              <a:rPr lang="en-US" sz="2400" dirty="0" smtClean="0">
                <a:latin typeface="Times New Roman" pitchFamily="18" charset="0"/>
                <a:cs typeface="Times New Roman" pitchFamily="18" charset="0"/>
              </a:rPr>
              <a:t>2. </a:t>
            </a:r>
            <a:r>
              <a:rPr lang="en-US" sz="2400" dirty="0" err="1" smtClean="0">
                <a:latin typeface="Times New Roman" pitchFamily="18" charset="0"/>
                <a:cs typeface="Times New Roman" pitchFamily="18" charset="0"/>
              </a:rPr>
              <a:t>Hypoplasia</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3. </a:t>
            </a:r>
            <a:r>
              <a:rPr lang="en-US" sz="2400" dirty="0" err="1" smtClean="0">
                <a:latin typeface="Times New Roman" pitchFamily="18" charset="0"/>
                <a:cs typeface="Times New Roman" pitchFamily="18" charset="0"/>
              </a:rPr>
              <a:t>Hypocalcification</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4. Loss of a distinct lamina dura</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sz="2400" dirty="0" smtClean="0">
                <a:latin typeface="Times New Roman" pitchFamily="18" charset="0"/>
                <a:cs typeface="Times New Roman" pitchFamily="18" charset="0"/>
              </a:rPr>
              <a:t>Patients with adult hypothyroidism may show</a:t>
            </a:r>
          </a:p>
          <a:p>
            <a:pPr>
              <a:buFont typeface="Wingdings" pitchFamily="2" charset="2"/>
              <a:buChar char="ü"/>
            </a:pPr>
            <a:r>
              <a:rPr lang="en-US" sz="2400" dirty="0" smtClean="0">
                <a:latin typeface="Times New Roman" pitchFamily="18" charset="0"/>
                <a:cs typeface="Times New Roman" pitchFamily="18" charset="0"/>
              </a:rPr>
              <a:t>   periodontal disease</a:t>
            </a:r>
          </a:p>
          <a:p>
            <a:pPr>
              <a:buFont typeface="Wingdings" pitchFamily="2" charset="2"/>
              <a:buChar char="ü"/>
            </a:pPr>
            <a:r>
              <a:rPr lang="en-US" sz="2400" dirty="0" smtClean="0">
                <a:latin typeface="Times New Roman" pitchFamily="18" charset="0"/>
                <a:cs typeface="Times New Roman" pitchFamily="18" charset="0"/>
              </a:rPr>
              <a:t>   loss of teeth</a:t>
            </a:r>
          </a:p>
          <a:p>
            <a:pPr>
              <a:buFont typeface="Wingdings" pitchFamily="2" charset="2"/>
              <a:buChar char="ü"/>
            </a:pPr>
            <a:r>
              <a:rPr lang="en-US" sz="2400" dirty="0" smtClean="0">
                <a:latin typeface="Times New Roman" pitchFamily="18" charset="0"/>
                <a:cs typeface="Times New Roman" pitchFamily="18" charset="0"/>
              </a:rPr>
              <a:t>   separation of teeth as a result of</a:t>
            </a:r>
          </a:p>
          <a:p>
            <a:pPr>
              <a:buNone/>
            </a:pPr>
            <a:r>
              <a:rPr lang="en-US" sz="2400" dirty="0" smtClean="0">
                <a:latin typeface="Times New Roman" pitchFamily="18" charset="0"/>
                <a:cs typeface="Times New Roman" pitchFamily="18" charset="0"/>
              </a:rPr>
              <a:t>         enlargement of the tongue</a:t>
            </a:r>
          </a:p>
          <a:p>
            <a:pPr>
              <a:buFont typeface="Wingdings" pitchFamily="2" charset="2"/>
              <a:buChar char="ü"/>
            </a:pPr>
            <a:r>
              <a:rPr lang="en-US" sz="2400" dirty="0" smtClean="0">
                <a:latin typeface="Times New Roman" pitchFamily="18" charset="0"/>
                <a:cs typeface="Times New Roman" pitchFamily="18" charset="0"/>
              </a:rPr>
              <a:t>   external root resorption</a:t>
            </a:r>
            <a:r>
              <a:rPr lang="en-US" sz="3200" dirty="0" smtClean="0">
                <a:latin typeface="Times New Roman" pitchFamily="18" charset="0"/>
                <a:cs typeface="Times New Roman" pitchFamily="18" charset="0"/>
              </a:rPr>
              <a:t>.</a:t>
            </a:r>
            <a:endParaRPr lang="en-US" dirty="0"/>
          </a:p>
        </p:txBody>
      </p:sp>
      <p:pic>
        <p:nvPicPr>
          <p:cNvPr id="3074" name="Picture 2"/>
          <p:cNvPicPr>
            <a:picLocks noChangeAspect="1" noChangeArrowheads="1"/>
          </p:cNvPicPr>
          <p:nvPr/>
        </p:nvPicPr>
        <p:blipFill>
          <a:blip r:embed="rId2" cstate="print"/>
          <a:srcRect/>
          <a:stretch>
            <a:fillRect/>
          </a:stretch>
        </p:blipFill>
        <p:spPr bwMode="auto">
          <a:xfrm>
            <a:off x="5715000" y="2133600"/>
            <a:ext cx="2057400" cy="43805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HYPERPITUITARISM</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Synonyms</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Acromegaly and gigantism</a:t>
            </a:r>
          </a:p>
          <a:p>
            <a:pPr>
              <a:buNone/>
            </a:pPr>
            <a:r>
              <a:rPr lang="en-US" sz="2400" dirty="0" smtClean="0">
                <a:solidFill>
                  <a:srgbClr val="FFFF00"/>
                </a:solidFill>
                <a:latin typeface="Times New Roman" pitchFamily="18" charset="0"/>
                <a:cs typeface="Times New Roman" pitchFamily="18" charset="0"/>
              </a:rPr>
              <a:t>Definition</a:t>
            </a:r>
          </a:p>
          <a:p>
            <a:pPr>
              <a:buFont typeface="Wingdings" pitchFamily="2" charset="2"/>
              <a:buChar char="ü"/>
            </a:pPr>
            <a:r>
              <a:rPr lang="en-US" sz="2400" dirty="0" err="1" smtClean="0">
                <a:latin typeface="Times New Roman" pitchFamily="18" charset="0"/>
                <a:cs typeface="Times New Roman" pitchFamily="18" charset="0"/>
              </a:rPr>
              <a:t>Hyperpituitarism</a:t>
            </a:r>
            <a:r>
              <a:rPr lang="en-US" sz="2400" dirty="0" smtClean="0">
                <a:latin typeface="Times New Roman" pitchFamily="18" charset="0"/>
                <a:cs typeface="Times New Roman" pitchFamily="18" charset="0"/>
              </a:rPr>
              <a:t> results from </a:t>
            </a:r>
            <a:r>
              <a:rPr lang="en-US" sz="2400" dirty="0" err="1" smtClean="0">
                <a:latin typeface="Times New Roman" pitchFamily="18" charset="0"/>
                <a:cs typeface="Times New Roman" pitchFamily="18" charset="0"/>
              </a:rPr>
              <a:t>hyperfunction</a:t>
            </a:r>
            <a:r>
              <a:rPr lang="en-US" sz="2400" dirty="0" smtClean="0">
                <a:latin typeface="Times New Roman" pitchFamily="18" charset="0"/>
                <a:cs typeface="Times New Roman" pitchFamily="18" charset="0"/>
              </a:rPr>
              <a:t> of the anterior lobe of the pituitary gland, which increases the production of growth hormone. </a:t>
            </a:r>
          </a:p>
          <a:p>
            <a:pPr>
              <a:buFont typeface="Wingdings" pitchFamily="2" charset="2"/>
              <a:buChar char="ü"/>
            </a:pPr>
            <a:r>
              <a:rPr lang="en-US" sz="2400" dirty="0" smtClean="0">
                <a:latin typeface="Times New Roman" pitchFamily="18" charset="0"/>
                <a:cs typeface="Times New Roman" pitchFamily="18" charset="0"/>
              </a:rPr>
              <a:t>An excess of growth hormone causes overgrowth of all tissues in the body still capable of growth. </a:t>
            </a:r>
          </a:p>
          <a:p>
            <a:pPr>
              <a:buFont typeface="Wingdings" pitchFamily="2" charset="2"/>
              <a:buChar char="ü"/>
            </a:pPr>
            <a:r>
              <a:rPr lang="en-US" sz="2400" dirty="0" smtClean="0">
                <a:latin typeface="Times New Roman" pitchFamily="18" charset="0"/>
                <a:cs typeface="Times New Roman" pitchFamily="18" charset="0"/>
              </a:rPr>
              <a:t>The usual cause of this problem is a benign, functioning tumor of the acidophilic cells in the anterior lobe of the pituitary gland.</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pPr>
              <a:buFont typeface="Wingdings" pitchFamily="2" charset="2"/>
              <a:buChar char="ü"/>
            </a:pPr>
            <a:r>
              <a:rPr lang="en-US" sz="2400" dirty="0" err="1" smtClean="0">
                <a:latin typeface="Times New Roman" pitchFamily="18" charset="0"/>
                <a:cs typeface="Times New Roman" pitchFamily="18" charset="0"/>
              </a:rPr>
              <a:t>Hyperpituitarism</a:t>
            </a:r>
            <a:r>
              <a:rPr lang="en-US" sz="2400" dirty="0" smtClean="0">
                <a:latin typeface="Times New Roman" pitchFamily="18" charset="0"/>
                <a:cs typeface="Times New Roman" pitchFamily="18" charset="0"/>
              </a:rPr>
              <a:t> in children - </a:t>
            </a:r>
            <a:r>
              <a:rPr lang="en-US" sz="2400" dirty="0" smtClean="0">
                <a:solidFill>
                  <a:srgbClr val="FFFF00"/>
                </a:solidFill>
                <a:latin typeface="Times New Roman" pitchFamily="18" charset="0"/>
                <a:cs typeface="Times New Roman" pitchFamily="18" charset="0"/>
              </a:rPr>
              <a:t>gigantism. </a:t>
            </a:r>
          </a:p>
          <a:p>
            <a:pPr>
              <a:buFont typeface="Wingdings" pitchFamily="2" charset="2"/>
              <a:buChar char="ü"/>
            </a:pPr>
            <a:r>
              <a:rPr lang="en-US" sz="2400" dirty="0" smtClean="0">
                <a:latin typeface="Times New Roman" pitchFamily="18" charset="0"/>
                <a:cs typeface="Times New Roman" pitchFamily="18" charset="0"/>
              </a:rPr>
              <a:t>Active growth occurs in those bones in which the epiphyses have not united with the bone shafts. </a:t>
            </a:r>
          </a:p>
          <a:p>
            <a:pPr>
              <a:buFont typeface="Wingdings" pitchFamily="2" charset="2"/>
              <a:buChar char="ü"/>
            </a:pPr>
            <a:r>
              <a:rPr lang="en-US" sz="2400" dirty="0" smtClean="0">
                <a:latin typeface="Times New Roman" pitchFamily="18" charset="0"/>
                <a:cs typeface="Times New Roman" pitchFamily="18" charset="0"/>
              </a:rPr>
              <a:t>Throughout adolescence, generalized skeletal growth is excessive and may be prolonged. </a:t>
            </a:r>
          </a:p>
          <a:p>
            <a:pPr>
              <a:buFont typeface="Wingdings" pitchFamily="2" charset="2"/>
              <a:buChar char="ü"/>
            </a:pPr>
            <a:r>
              <a:rPr lang="en-US" sz="2400" dirty="0" smtClean="0">
                <a:latin typeface="Times New Roman" pitchFamily="18" charset="0"/>
                <a:cs typeface="Times New Roman" pitchFamily="18" charset="0"/>
              </a:rPr>
              <a:t>Those affected may ultimately attain heights of 7 to 8 feet or more yet exhibit remarkably normal proportions.</a:t>
            </a:r>
          </a:p>
          <a:p>
            <a:pPr>
              <a:buFont typeface="Wingdings" pitchFamily="2" charset="2"/>
              <a:buChar char="ü"/>
            </a:pPr>
            <a:r>
              <a:rPr lang="en-US" sz="2400" dirty="0" smtClean="0">
                <a:latin typeface="Times New Roman" pitchFamily="18" charset="0"/>
                <a:cs typeface="Times New Roman" pitchFamily="18" charset="0"/>
              </a:rPr>
              <a:t> The eyes and other parts of the central nervous system do not enlarge, except in rare cases in which the condition is manifested in infancy.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ü"/>
            </a:pPr>
            <a:r>
              <a:rPr lang="en-US" sz="2400" dirty="0" smtClean="0">
                <a:latin typeface="Times New Roman" pitchFamily="18" charset="0"/>
                <a:cs typeface="Times New Roman" pitchFamily="18" charset="0"/>
              </a:rPr>
              <a:t>Adult </a:t>
            </a:r>
            <a:r>
              <a:rPr lang="en-US" sz="2400" dirty="0" err="1" smtClean="0">
                <a:latin typeface="Times New Roman" pitchFamily="18" charset="0"/>
                <a:cs typeface="Times New Roman" pitchFamily="18" charset="0"/>
              </a:rPr>
              <a:t>hyperpituitarism</a:t>
            </a:r>
            <a:r>
              <a:rPr lang="en-US" sz="2400" dirty="0" smtClean="0">
                <a:latin typeface="Times New Roman" pitchFamily="18" charset="0"/>
                <a:cs typeface="Times New Roman" pitchFamily="18" charset="0"/>
              </a:rPr>
              <a:t> – </a:t>
            </a:r>
            <a:r>
              <a:rPr lang="en-US" sz="2400" dirty="0" smtClean="0">
                <a:solidFill>
                  <a:srgbClr val="FFFF00"/>
                </a:solidFill>
                <a:latin typeface="Times New Roman" pitchFamily="18" charset="0"/>
                <a:cs typeface="Times New Roman" pitchFamily="18" charset="0"/>
              </a:rPr>
              <a:t>acromegaly</a:t>
            </a:r>
          </a:p>
          <a:p>
            <a:pPr>
              <a:buFont typeface="Wingdings" pitchFamily="2" charset="2"/>
              <a:buChar char="ü"/>
            </a:pPr>
            <a:r>
              <a:rPr lang="en-US" sz="2400" dirty="0" smtClean="0">
                <a:latin typeface="Times New Roman" pitchFamily="18" charset="0"/>
                <a:cs typeface="Times New Roman" pitchFamily="18" charset="0"/>
              </a:rPr>
              <a:t>an excess of growth hormone can stimulate the mandible and the phalanges of the hand.</a:t>
            </a:r>
          </a:p>
          <a:p>
            <a:pPr>
              <a:buFont typeface="Wingdings" pitchFamily="2" charset="2"/>
              <a:buChar char="ü"/>
            </a:pPr>
            <a:r>
              <a:rPr lang="en-US" sz="2400" dirty="0" smtClean="0">
                <a:latin typeface="Times New Roman" pitchFamily="18" charset="0"/>
                <a:cs typeface="Times New Roman" pitchFamily="18" charset="0"/>
              </a:rPr>
              <a:t> Mandibular condylar growth may be very prominent. </a:t>
            </a:r>
          </a:p>
          <a:p>
            <a:pPr>
              <a:buFont typeface="Wingdings" pitchFamily="2" charset="2"/>
              <a:buChar char="ü"/>
            </a:pPr>
            <a:r>
              <a:rPr lang="en-US" sz="2400" dirty="0" smtClean="0">
                <a:latin typeface="Times New Roman" pitchFamily="18" charset="0"/>
                <a:cs typeface="Times New Roman" pitchFamily="18" charset="0"/>
              </a:rPr>
              <a:t>Also, the supraorbital ridges and the underlying frontal sinus may be enlarged.</a:t>
            </a:r>
          </a:p>
          <a:p>
            <a:pPr>
              <a:buFont typeface="Wingdings" pitchFamily="2" charset="2"/>
              <a:buChar char="ü"/>
            </a:pPr>
            <a:r>
              <a:rPr lang="en-US" sz="2400" dirty="0" smtClean="0">
                <a:latin typeface="Times New Roman" pitchFamily="18" charset="0"/>
                <a:cs typeface="Times New Roman" pitchFamily="18" charset="0"/>
              </a:rPr>
              <a:t> Excess growth hormone in adults may also produce hypertrophy of some soft tissues. </a:t>
            </a:r>
          </a:p>
          <a:p>
            <a:pPr>
              <a:buFont typeface="Wingdings" pitchFamily="2" charset="2"/>
              <a:buChar char="ü"/>
            </a:pPr>
            <a:r>
              <a:rPr lang="en-US" sz="2400" dirty="0" smtClean="0">
                <a:latin typeface="Times New Roman" pitchFamily="18" charset="0"/>
                <a:cs typeface="Times New Roman" pitchFamily="18" charset="0"/>
              </a:rPr>
              <a:t>The lips, tongue, nose, and soft tissues of the hands and feet typically overgrow in adults with acromegaly, sometimes to a striking degree.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pPr>
              <a:buNone/>
            </a:pPr>
            <a:r>
              <a:rPr lang="en-US" sz="2400" dirty="0" smtClean="0">
                <a:latin typeface="Times New Roman" pitchFamily="18" charset="0"/>
                <a:cs typeface="Times New Roman" pitchFamily="18" charset="0"/>
              </a:rPr>
              <a:t>General radiographic features:</a:t>
            </a:r>
          </a:p>
          <a:p>
            <a:pPr>
              <a:buNone/>
            </a:pPr>
            <a:r>
              <a:rPr lang="en-US" sz="2400" dirty="0" smtClean="0">
                <a:latin typeface="Times New Roman" pitchFamily="18" charset="0"/>
                <a:cs typeface="Times New Roman" pitchFamily="18" charset="0"/>
              </a:rPr>
              <a:t>The pituitary tumor responsible for </a:t>
            </a:r>
            <a:r>
              <a:rPr lang="en-US" sz="2400" dirty="0" err="1" smtClean="0">
                <a:latin typeface="Times New Roman" pitchFamily="18" charset="0"/>
                <a:cs typeface="Times New Roman" pitchFamily="18" charset="0"/>
              </a:rPr>
              <a:t>hyperpituitarism</a:t>
            </a:r>
            <a:r>
              <a:rPr lang="en-US" sz="2400" dirty="0" smtClean="0">
                <a:latin typeface="Times New Roman" pitchFamily="18" charset="0"/>
                <a:cs typeface="Times New Roman" pitchFamily="18" charset="0"/>
              </a:rPr>
              <a:t> often produces enlargement ("ballooning") of the </a:t>
            </a:r>
            <a:r>
              <a:rPr lang="en-US" sz="2400" dirty="0" err="1" smtClean="0">
                <a:latin typeface="Times New Roman" pitchFamily="18" charset="0"/>
                <a:cs typeface="Times New Roman" pitchFamily="18" charset="0"/>
              </a:rPr>
              <a:t>sella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turcica</a:t>
            </a:r>
            <a:r>
              <a:rPr lang="en-US" sz="2400" dirty="0" smtClean="0">
                <a:latin typeface="Times New Roman" pitchFamily="18" charset="0"/>
                <a:cs typeface="Times New Roman" pitchFamily="18" charset="0"/>
              </a:rPr>
              <a:t> </a:t>
            </a:r>
          </a:p>
          <a:p>
            <a:pPr>
              <a:buNone/>
            </a:pPr>
            <a:endParaRPr lang="en-US" sz="2400" dirty="0">
              <a:latin typeface="Times New Roman" pitchFamily="18" charset="0"/>
              <a:cs typeface="Times New Roman" pitchFamily="18" charset="0"/>
            </a:endParaRPr>
          </a:p>
        </p:txBody>
      </p:sp>
      <p:pic>
        <p:nvPicPr>
          <p:cNvPr id="4100" name="Picture 4"/>
          <p:cNvPicPr>
            <a:picLocks noChangeAspect="1" noChangeArrowheads="1"/>
          </p:cNvPicPr>
          <p:nvPr/>
        </p:nvPicPr>
        <p:blipFill>
          <a:blip r:embed="rId2" cstate="print"/>
          <a:srcRect/>
          <a:stretch>
            <a:fillRect/>
          </a:stretch>
        </p:blipFill>
        <p:spPr bwMode="auto">
          <a:xfrm>
            <a:off x="2819400" y="3505200"/>
            <a:ext cx="3171825" cy="2609850"/>
          </a:xfrm>
          <a:prstGeom prst="rect">
            <a:avLst/>
          </a:prstGeom>
          <a:noFill/>
          <a:ln w="9525">
            <a:noFill/>
            <a:miter lim="800000"/>
            <a:headEnd/>
            <a:tailEnd/>
          </a:ln>
        </p:spPr>
      </p:pic>
      <p:pic>
        <p:nvPicPr>
          <p:cNvPr id="92161" name="Picture 1"/>
          <p:cNvPicPr>
            <a:picLocks noChangeAspect="1" noChangeArrowheads="1"/>
          </p:cNvPicPr>
          <p:nvPr/>
        </p:nvPicPr>
        <p:blipFill>
          <a:blip r:embed="rId3" cstate="print"/>
          <a:srcRect/>
          <a:stretch>
            <a:fillRect/>
          </a:stretch>
        </p:blipFill>
        <p:spPr bwMode="auto">
          <a:xfrm>
            <a:off x="6248400" y="3429000"/>
            <a:ext cx="2087881" cy="2776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ü"/>
            </a:pPr>
            <a:r>
              <a:rPr lang="en-US" sz="2400" dirty="0" smtClean="0">
                <a:latin typeface="Times New Roman" pitchFamily="18" charset="0"/>
                <a:cs typeface="Times New Roman" pitchFamily="18" charset="0"/>
              </a:rPr>
              <a:t>Skull radiographs characteristically reveal enlargement of the paranasal sinuses (especially the frontal sinus).</a:t>
            </a:r>
          </a:p>
          <a:p>
            <a:pPr>
              <a:buFont typeface="Wingdings" pitchFamily="2" charset="2"/>
              <a:buChar char="ü"/>
            </a:pPr>
            <a:r>
              <a:rPr lang="en-US" sz="2400" dirty="0" smtClean="0">
                <a:latin typeface="Times New Roman" pitchFamily="18" charset="0"/>
                <a:cs typeface="Times New Roman" pitchFamily="18" charset="0"/>
              </a:rPr>
              <a:t>These air sinuses are more prominent in acromegaly than in pituitary gigantism because sinus growth in gigantism tends to be more in step with the generalized enlargement of the facial bones. </a:t>
            </a:r>
          </a:p>
          <a:p>
            <a:pPr>
              <a:buFont typeface="Wingdings" pitchFamily="2" charset="2"/>
              <a:buChar char="ü"/>
            </a:pPr>
            <a:r>
              <a:rPr lang="en-US" sz="2400" dirty="0" err="1" smtClean="0">
                <a:latin typeface="Times New Roman" pitchFamily="18" charset="0"/>
                <a:cs typeface="Times New Roman" pitchFamily="18" charset="0"/>
              </a:rPr>
              <a:t>Hyperpituitarism</a:t>
            </a:r>
            <a:r>
              <a:rPr lang="en-US" sz="2400" dirty="0" smtClean="0">
                <a:latin typeface="Times New Roman" pitchFamily="18" charset="0"/>
                <a:cs typeface="Times New Roman" pitchFamily="18" charset="0"/>
              </a:rPr>
              <a:t> in adults also produces diffuse thickening of the outer table of the skull.</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 of the jaws: </a:t>
            </a:r>
          </a:p>
          <a:p>
            <a:pPr>
              <a:buNone/>
            </a:pPr>
            <a:r>
              <a:rPr lang="en-US" sz="2400" dirty="0" err="1" smtClean="0">
                <a:latin typeface="Times New Roman" pitchFamily="18" charset="0"/>
                <a:cs typeface="Times New Roman" pitchFamily="18" charset="0"/>
              </a:rPr>
              <a:t>Hyperpituitarism</a:t>
            </a:r>
            <a:r>
              <a:rPr lang="en-US" sz="2400" dirty="0" smtClean="0">
                <a:latin typeface="Times New Roman" pitchFamily="18" charset="0"/>
                <a:cs typeface="Times New Roman" pitchFamily="18" charset="0"/>
              </a:rPr>
              <a:t> causes enlargement of the jaws, most notably the mandible . </a:t>
            </a:r>
          </a:p>
        </p:txBody>
      </p:sp>
      <p:pic>
        <p:nvPicPr>
          <p:cNvPr id="5122" name="Picture 2"/>
          <p:cNvPicPr>
            <a:picLocks noChangeAspect="1" noChangeArrowheads="1"/>
          </p:cNvPicPr>
          <p:nvPr/>
        </p:nvPicPr>
        <p:blipFill>
          <a:blip r:embed="rId2" cstate="print"/>
          <a:srcRect/>
          <a:stretch>
            <a:fillRect/>
          </a:stretch>
        </p:blipFill>
        <p:spPr bwMode="auto">
          <a:xfrm>
            <a:off x="3810000" y="2819400"/>
            <a:ext cx="3352800" cy="30995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latin typeface="Times New Roman" pitchFamily="18" charset="0"/>
                <a:cs typeface="Times New Roman" pitchFamily="18" charset="0"/>
              </a:rPr>
              <a:t>The increase in the length of the dental arches results in spacing of the teeth.</a:t>
            </a:r>
          </a:p>
          <a:p>
            <a:pPr>
              <a:buNone/>
            </a:pPr>
            <a:r>
              <a:rPr lang="en-US" sz="2400" dirty="0" smtClean="0">
                <a:latin typeface="Times New Roman" pitchFamily="18" charset="0"/>
                <a:cs typeface="Times New Roman" pitchFamily="18" charset="0"/>
              </a:rPr>
              <a:t> In acromegaly the angle between the ramus and body of the mandible may increase.</a:t>
            </a:r>
          </a:p>
          <a:p>
            <a:r>
              <a:rPr lang="en-US" sz="2400" dirty="0" smtClean="0">
                <a:latin typeface="Times New Roman" pitchFamily="18" charset="0"/>
                <a:cs typeface="Times New Roman" pitchFamily="18" charset="0"/>
              </a:rPr>
              <a:t>combination with enlargement of the tongue (</a:t>
            </a:r>
            <a:r>
              <a:rPr lang="en-US" sz="2400" dirty="0" err="1" smtClean="0">
                <a:latin typeface="Times New Roman" pitchFamily="18" charset="0"/>
                <a:cs typeface="Times New Roman" pitchFamily="18" charset="0"/>
              </a:rPr>
              <a:t>macroglossia</a:t>
            </a:r>
            <a:r>
              <a:rPr lang="en-US" sz="2400" dirty="0" smtClean="0">
                <a:latin typeface="Times New Roman" pitchFamily="18" charset="0"/>
                <a:cs typeface="Times New Roman" pitchFamily="18" charset="0"/>
              </a:rPr>
              <a:t>), may result in anterior flaring of the teeth and the development of an anterior open bite.</a:t>
            </a:r>
          </a:p>
          <a:p>
            <a:endParaRPr lang="en-US" sz="2400" dirty="0">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2" cstate="print"/>
          <a:srcRect/>
          <a:stretch>
            <a:fillRect/>
          </a:stretch>
        </p:blipFill>
        <p:spPr bwMode="auto">
          <a:xfrm>
            <a:off x="3124200" y="4419600"/>
            <a:ext cx="3886200" cy="22238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838200"/>
            <a:ext cx="7467600" cy="4525963"/>
          </a:xfrm>
        </p:spPr>
        <p:txBody>
          <a:bodyPr>
            <a:normAutofit/>
          </a:bodyPr>
          <a:lstStyle/>
          <a:p>
            <a:pPr>
              <a:buFont typeface="Wingdings" pitchFamily="2" charset="2"/>
              <a:buChar char="ü"/>
            </a:pPr>
            <a:r>
              <a:rPr lang="en-US" sz="2400" dirty="0" smtClean="0">
                <a:latin typeface="Times New Roman" pitchFamily="18" charset="0"/>
                <a:cs typeface="Times New Roman" pitchFamily="18" charset="0"/>
              </a:rPr>
              <a:t>The sign of incisor flaring is a helpful point of differentiation between </a:t>
            </a:r>
            <a:r>
              <a:rPr lang="en-US" sz="2400" dirty="0" err="1" smtClean="0">
                <a:latin typeface="Times New Roman" pitchFamily="18" charset="0"/>
                <a:cs typeface="Times New Roman" pitchFamily="18" charset="0"/>
              </a:rPr>
              <a:t>acromegalic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prognathism</a:t>
            </a:r>
            <a:r>
              <a:rPr lang="en-US" sz="2400" dirty="0" smtClean="0">
                <a:latin typeface="Times New Roman" pitchFamily="18" charset="0"/>
                <a:cs typeface="Times New Roman" pitchFamily="18" charset="0"/>
              </a:rPr>
              <a:t> and inherited </a:t>
            </a:r>
            <a:r>
              <a:rPr lang="en-US" sz="2400" dirty="0" err="1" smtClean="0">
                <a:latin typeface="Times New Roman" pitchFamily="18" charset="0"/>
                <a:cs typeface="Times New Roman" pitchFamily="18" charset="0"/>
              </a:rPr>
              <a:t>prognathism</a:t>
            </a:r>
            <a:r>
              <a:rPr lang="en-US" sz="2400" dirty="0" smtClean="0">
                <a:latin typeface="Times New Roman" pitchFamily="18" charset="0"/>
                <a:cs typeface="Times New Roman" pitchFamily="18" charset="0"/>
              </a:rPr>
              <a:t>. </a:t>
            </a:r>
          </a:p>
          <a:p>
            <a:pPr>
              <a:buFont typeface="Wingdings" pitchFamily="2" charset="2"/>
              <a:buChar char="ü"/>
            </a:pPr>
            <a:r>
              <a:rPr lang="en-US" sz="2400" dirty="0" smtClean="0">
                <a:latin typeface="Times New Roman" pitchFamily="18" charset="0"/>
                <a:cs typeface="Times New Roman" pitchFamily="18" charset="0"/>
              </a:rPr>
              <a:t>In acromegaly the most profound growth occurs in the condyle and ramus, often resulting in a class III skeletal relationship between the jaws. </a:t>
            </a:r>
          </a:p>
          <a:p>
            <a:pPr>
              <a:buFont typeface="Wingdings" pitchFamily="2" charset="2"/>
              <a:buChar char="ü"/>
            </a:pPr>
            <a:r>
              <a:rPr lang="en-US" sz="2400" dirty="0" smtClean="0">
                <a:latin typeface="Times New Roman" pitchFamily="18" charset="0"/>
                <a:cs typeface="Times New Roman" pitchFamily="18" charset="0"/>
              </a:rPr>
              <a:t>The thickness and height of the alveolar processes may also increase.</a:t>
            </a:r>
            <a:endParaRPr lang="en-US" sz="2400" dirty="0">
              <a:latin typeface="Times New Roman" pitchFamily="18" charset="0"/>
              <a:cs typeface="Times New Roman" pitchFamily="18" charset="0"/>
            </a:endParaRPr>
          </a:p>
        </p:txBody>
      </p:sp>
      <p:pic>
        <p:nvPicPr>
          <p:cNvPr id="4" name="Picture 1"/>
          <p:cNvPicPr>
            <a:picLocks noChangeAspect="1" noChangeArrowheads="1"/>
          </p:cNvPicPr>
          <p:nvPr/>
        </p:nvPicPr>
        <p:blipFill>
          <a:blip r:embed="rId2" cstate="print"/>
          <a:srcRect/>
          <a:stretch>
            <a:fillRect/>
          </a:stretch>
        </p:blipFill>
        <p:spPr bwMode="auto">
          <a:xfrm>
            <a:off x="4267200" y="3657600"/>
            <a:ext cx="2087881" cy="2776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762000"/>
            <a:ext cx="7620000" cy="5562600"/>
          </a:xfrm>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changes associated with the teeth: </a:t>
            </a:r>
          </a:p>
          <a:p>
            <a:pPr>
              <a:buFont typeface="Wingdings" pitchFamily="2" charset="2"/>
              <a:buChar char="ü"/>
            </a:pPr>
            <a:r>
              <a:rPr lang="en-US" sz="2400" dirty="0" smtClean="0">
                <a:latin typeface="Times New Roman" pitchFamily="18" charset="0"/>
                <a:cs typeface="Times New Roman" pitchFamily="18" charset="0"/>
              </a:rPr>
              <a:t>The tooth crowns are usually normal in size, although  the roots of posterior teeth often enlarge as a result of </a:t>
            </a:r>
            <a:r>
              <a:rPr lang="en-US" sz="2400" dirty="0" err="1" smtClean="0">
                <a:latin typeface="Times New Roman" pitchFamily="18" charset="0"/>
                <a:cs typeface="Times New Roman" pitchFamily="18" charset="0"/>
              </a:rPr>
              <a:t>hypercementosis</a:t>
            </a:r>
            <a:r>
              <a:rPr lang="en-US" sz="2400" dirty="0" smtClean="0">
                <a:latin typeface="Times New Roman" pitchFamily="18" charset="0"/>
                <a:cs typeface="Times New Roman" pitchFamily="18" charset="0"/>
              </a:rPr>
              <a:t>.</a:t>
            </a:r>
          </a:p>
          <a:p>
            <a:pPr>
              <a:buFont typeface="Wingdings" pitchFamily="2" charset="2"/>
              <a:buChar char="ü"/>
            </a:pPr>
            <a:endParaRPr lang="en-US" sz="2400" dirty="0" smtClean="0">
              <a:latin typeface="Times New Roman" pitchFamily="18" charset="0"/>
              <a:cs typeface="Times New Roman" pitchFamily="18" charset="0"/>
            </a:endParaRPr>
          </a:p>
          <a:p>
            <a:pPr>
              <a:buFont typeface="Wingdings" pitchFamily="2" charset="2"/>
              <a:buChar char="ü"/>
            </a:pPr>
            <a:endParaRPr lang="en-US" sz="2400" dirty="0" smtClean="0">
              <a:latin typeface="Times New Roman" pitchFamily="18" charset="0"/>
              <a:cs typeface="Times New Roman" pitchFamily="18" charset="0"/>
            </a:endParaRPr>
          </a:p>
          <a:p>
            <a:pPr>
              <a:buFont typeface="Wingdings" pitchFamily="2" charset="2"/>
              <a:buChar char="ü"/>
            </a:pPr>
            <a:endParaRPr lang="en-US" sz="2400" dirty="0" smtClean="0">
              <a:latin typeface="Times New Roman" pitchFamily="18" charset="0"/>
              <a:cs typeface="Times New Roman" pitchFamily="18" charset="0"/>
            </a:endParaRPr>
          </a:p>
          <a:p>
            <a:pPr>
              <a:buFont typeface="Wingdings" pitchFamily="2" charset="2"/>
              <a:buChar char="ü"/>
            </a:pPr>
            <a:endParaRPr lang="en-US" sz="2400" dirty="0" smtClean="0">
              <a:latin typeface="Times New Roman" pitchFamily="18" charset="0"/>
              <a:cs typeface="Times New Roman" pitchFamily="18" charset="0"/>
            </a:endParaRPr>
          </a:p>
          <a:p>
            <a:pPr>
              <a:buFont typeface="Wingdings" pitchFamily="2" charset="2"/>
              <a:buChar char="ü"/>
            </a:pPr>
            <a:r>
              <a:rPr lang="en-US" sz="2400" dirty="0" smtClean="0">
                <a:latin typeface="Times New Roman" pitchFamily="18" charset="0"/>
                <a:cs typeface="Times New Roman" pitchFamily="18" charset="0"/>
              </a:rPr>
              <a:t> This </a:t>
            </a:r>
            <a:r>
              <a:rPr lang="en-US" sz="2400" dirty="0" err="1" smtClean="0">
                <a:latin typeface="Times New Roman" pitchFamily="18" charset="0"/>
                <a:cs typeface="Times New Roman" pitchFamily="18" charset="0"/>
              </a:rPr>
              <a:t>hypercementosis</a:t>
            </a:r>
            <a:r>
              <a:rPr lang="en-US" sz="2400" dirty="0" smtClean="0">
                <a:latin typeface="Times New Roman" pitchFamily="18" charset="0"/>
                <a:cs typeface="Times New Roman" pitchFamily="18" charset="0"/>
              </a:rPr>
              <a:t> may be the result of functional and structural demands on teeth instead of a secondary hormonal effect. </a:t>
            </a:r>
          </a:p>
          <a:p>
            <a:pPr>
              <a:buFont typeface="Wingdings" pitchFamily="2" charset="2"/>
              <a:buChar char="ü"/>
            </a:pPr>
            <a:r>
              <a:rPr lang="en-US" sz="2400" dirty="0" err="1" smtClean="0">
                <a:latin typeface="Times New Roman" pitchFamily="18" charset="0"/>
                <a:cs typeface="Times New Roman" pitchFamily="18" charset="0"/>
              </a:rPr>
              <a:t>Supereruption</a:t>
            </a:r>
            <a:r>
              <a:rPr lang="en-US" sz="2400" dirty="0" smtClean="0">
                <a:latin typeface="Times New Roman" pitchFamily="18" charset="0"/>
                <a:cs typeface="Times New Roman" pitchFamily="18" charset="0"/>
              </a:rPr>
              <a:t> of the posterior teeth may occur in an attempt to compensate for the growth of the mandible.</a:t>
            </a:r>
            <a:endParaRPr lang="en-US" sz="2400" dirty="0">
              <a:latin typeface="Times New Roman" pitchFamily="18" charset="0"/>
              <a:cs typeface="Times New Roman" pitchFamily="18" charset="0"/>
            </a:endParaRPr>
          </a:p>
        </p:txBody>
      </p:sp>
      <p:pic>
        <p:nvPicPr>
          <p:cNvPr id="87041" name="Picture 1"/>
          <p:cNvPicPr>
            <a:picLocks noChangeAspect="1" noChangeArrowheads="1"/>
          </p:cNvPicPr>
          <p:nvPr/>
        </p:nvPicPr>
        <p:blipFill>
          <a:blip r:embed="rId2" cstate="print"/>
          <a:srcRect/>
          <a:stretch>
            <a:fillRect/>
          </a:stretch>
        </p:blipFill>
        <p:spPr bwMode="auto">
          <a:xfrm>
            <a:off x="3962400" y="1981200"/>
            <a:ext cx="3267075"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latin typeface="Times New Roman" pitchFamily="18" charset="0"/>
                <a:cs typeface="Times New Roman" pitchFamily="18" charset="0"/>
              </a:rPr>
              <a:t>The systemic diseases that are manifested in jaws may be broadly classified into </a:t>
            </a:r>
          </a:p>
          <a:p>
            <a:pPr marL="550926" indent="-514350">
              <a:buAutoNum type="arabicPeriod"/>
            </a:pPr>
            <a:r>
              <a:rPr lang="en-US" sz="2400" dirty="0" smtClean="0">
                <a:latin typeface="Times New Roman" pitchFamily="18" charset="0"/>
                <a:cs typeface="Times New Roman" pitchFamily="18" charset="0"/>
              </a:rPr>
              <a:t>Endocrine disorders </a:t>
            </a:r>
          </a:p>
          <a:p>
            <a:pPr marL="550926" indent="-514350">
              <a:buAutoNum type="arabicPeriod"/>
            </a:pPr>
            <a:r>
              <a:rPr lang="en-US" sz="2400" dirty="0" smtClean="0">
                <a:latin typeface="Times New Roman" pitchFamily="18" charset="0"/>
                <a:cs typeface="Times New Roman" pitchFamily="18" charset="0"/>
              </a:rPr>
              <a:t>Metabolic bone diseases due to nutritional deficiency</a:t>
            </a:r>
          </a:p>
          <a:p>
            <a:pPr marL="550926" indent="-514350">
              <a:buAutoNum type="arabicPeriod"/>
            </a:pPr>
            <a:r>
              <a:rPr lang="en-US" sz="2400" dirty="0" smtClean="0">
                <a:latin typeface="Times New Roman" pitchFamily="18" charset="0"/>
                <a:cs typeface="Times New Roman" pitchFamily="18" charset="0"/>
              </a:rPr>
              <a:t>Blood disorders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Management:</a:t>
            </a:r>
          </a:p>
          <a:p>
            <a:pPr>
              <a:buNone/>
            </a:pPr>
            <a:r>
              <a:rPr lang="en-US" sz="2400" dirty="0" smtClean="0">
                <a:solidFill>
                  <a:srgbClr val="FFFF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Medical therapy, surgery and radiotherapy.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Times New Roman" pitchFamily="18" charset="0"/>
                <a:cs typeface="Times New Roman" pitchFamily="18" charset="0"/>
              </a:rPr>
              <a:t>HYPOPITUITARISM</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Definition</a:t>
            </a:r>
          </a:p>
          <a:p>
            <a:pPr>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Hypopituitarism</a:t>
            </a:r>
            <a:r>
              <a:rPr lang="en-US" sz="2400" dirty="0" smtClean="0">
                <a:latin typeface="Times New Roman" pitchFamily="18" charset="0"/>
                <a:cs typeface="Times New Roman" pitchFamily="18" charset="0"/>
              </a:rPr>
              <a:t> results from reduced secretion of pituitary hormones.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b="1" dirty="0" smtClean="0">
                <a:solidFill>
                  <a:srgbClr val="92D050"/>
                </a:solidFill>
                <a:latin typeface="Times New Roman" pitchFamily="18" charset="0"/>
                <a:cs typeface="Times New Roman" pitchFamily="18" charset="0"/>
              </a:rPr>
              <a:t>Clinical Features</a:t>
            </a:r>
          </a:p>
          <a:p>
            <a:pPr>
              <a:buFont typeface="Wingdings" pitchFamily="2" charset="2"/>
              <a:buChar char="ü"/>
            </a:pPr>
            <a:r>
              <a:rPr lang="en-US" sz="2400" dirty="0" smtClean="0">
                <a:solidFill>
                  <a:srgbClr val="FFFF00"/>
                </a:solidFill>
                <a:latin typeface="Times New Roman" pitchFamily="18" charset="0"/>
                <a:cs typeface="Times New Roman" pitchFamily="18" charset="0"/>
              </a:rPr>
              <a:t>Dwarfism</a:t>
            </a:r>
            <a:r>
              <a:rPr lang="en-US" sz="2400" dirty="0" smtClean="0">
                <a:latin typeface="Times New Roman" pitchFamily="18" charset="0"/>
                <a:cs typeface="Times New Roman" pitchFamily="18" charset="0"/>
              </a:rPr>
              <a:t> -relatively well-proportioned bodies. </a:t>
            </a:r>
          </a:p>
          <a:p>
            <a:pPr>
              <a:buFont typeface="Wingdings" pitchFamily="2" charset="2"/>
              <a:buChar char="ü"/>
            </a:pPr>
            <a:r>
              <a:rPr lang="en-US" sz="2400" dirty="0" smtClean="0">
                <a:latin typeface="Times New Roman" pitchFamily="18" charset="0"/>
                <a:cs typeface="Times New Roman" pitchFamily="18" charset="0"/>
              </a:rPr>
              <a:t>The dimensions of the bones in these adults were approximately the same as those of normal children 5 to 7 years of age.</a:t>
            </a:r>
          </a:p>
          <a:p>
            <a:pPr>
              <a:buFont typeface="Wingdings" pitchFamily="2" charset="2"/>
              <a:buChar char="ü"/>
            </a:pPr>
            <a:r>
              <a:rPr lang="en-US" sz="2400" dirty="0" smtClean="0">
                <a:latin typeface="Times New Roman" pitchFamily="18" charset="0"/>
                <a:cs typeface="Times New Roman" pitchFamily="18" charset="0"/>
              </a:rPr>
              <a:t>When it occurs in adults or after puberty it is called </a:t>
            </a:r>
            <a:r>
              <a:rPr lang="en-US" sz="2400" dirty="0" err="1" smtClean="0">
                <a:solidFill>
                  <a:srgbClr val="FFFF00"/>
                </a:solidFill>
                <a:latin typeface="Times New Roman" pitchFamily="18" charset="0"/>
                <a:cs typeface="Times New Roman" pitchFamily="18" charset="0"/>
              </a:rPr>
              <a:t>Simmond's</a:t>
            </a:r>
            <a:r>
              <a:rPr lang="en-US" sz="2400" dirty="0" smtClean="0">
                <a:solidFill>
                  <a:srgbClr val="FFFF00"/>
                </a:solidFill>
                <a:latin typeface="Times New Roman" pitchFamily="18" charset="0"/>
                <a:cs typeface="Times New Roman" pitchFamily="18" charset="0"/>
              </a:rPr>
              <a:t> Disease or Pituitary </a:t>
            </a:r>
            <a:r>
              <a:rPr lang="en-US" sz="2400" dirty="0" err="1" smtClean="0">
                <a:solidFill>
                  <a:srgbClr val="FFFF00"/>
                </a:solidFill>
                <a:latin typeface="Times New Roman" pitchFamily="18" charset="0"/>
                <a:cs typeface="Times New Roman" pitchFamily="18" charset="0"/>
              </a:rPr>
              <a:t>Cachexia</a:t>
            </a:r>
            <a:r>
              <a:rPr lang="en-US" sz="2400" dirty="0" smtClean="0">
                <a:solidFill>
                  <a:srgbClr val="FFFF00"/>
                </a:solidFill>
                <a:latin typeface="Times New Roman" pitchFamily="18" charset="0"/>
                <a:cs typeface="Times New Roman" pitchFamily="18" charset="0"/>
              </a:rPr>
              <a:t>.</a:t>
            </a:r>
          </a:p>
          <a:p>
            <a:pPr>
              <a:buFont typeface="Wingdings" pitchFamily="2" charset="2"/>
              <a:buChar char="ü"/>
            </a:pPr>
            <a:r>
              <a:rPr lang="en-US" sz="2400" dirty="0" smtClean="0">
                <a:latin typeface="Times New Roman" pitchFamily="18" charset="0"/>
                <a:cs typeface="Times New Roman" pitchFamily="18" charset="0"/>
              </a:rPr>
              <a:t>Total absence of pituitary secretions is known as </a:t>
            </a:r>
            <a:r>
              <a:rPr lang="en-US" sz="2400" dirty="0" err="1" smtClean="0">
                <a:solidFill>
                  <a:srgbClr val="FFFF00"/>
                </a:solidFill>
                <a:latin typeface="Times New Roman" pitchFamily="18" charset="0"/>
                <a:cs typeface="Times New Roman" pitchFamily="18" charset="0"/>
              </a:rPr>
              <a:t>Panhypopituitarism</a:t>
            </a:r>
            <a:r>
              <a:rPr lang="en-US" sz="2400" i="1" dirty="0" smtClean="0">
                <a:solidFill>
                  <a:srgbClr val="FFFF00"/>
                </a:solidFill>
                <a:latin typeface="Times New Roman" pitchFamily="18" charset="0"/>
                <a:cs typeface="Times New Roman" pitchFamily="18" charset="0"/>
              </a:rPr>
              <a:t>.</a:t>
            </a:r>
            <a:endParaRPr lang="en-US" sz="2400" i="1"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a:bodyPr>
          <a:lstStyle/>
          <a:p>
            <a:pPr>
              <a:buNone/>
            </a:pPr>
            <a:r>
              <a:rPr lang="en-US" sz="2400" dirty="0" smtClean="0">
                <a:solidFill>
                  <a:srgbClr val="FFFF00"/>
                </a:solidFill>
                <a:latin typeface="Times New Roman" pitchFamily="18" charset="0"/>
                <a:cs typeface="Times New Roman" pitchFamily="18" charset="0"/>
              </a:rPr>
              <a:t>Radiographic Features</a:t>
            </a:r>
          </a:p>
          <a:p>
            <a:r>
              <a:rPr lang="en-US" sz="2800" dirty="0" smtClean="0">
                <a:latin typeface="Times New Roman" pitchFamily="18" charset="0"/>
                <a:cs typeface="Times New Roman" pitchFamily="18" charset="0"/>
              </a:rPr>
              <a:t>Eruption of the primary dentition occurs at the normal time, but exfoliation is delayed by several years.</a:t>
            </a:r>
          </a:p>
          <a:p>
            <a:r>
              <a:rPr lang="en-US" sz="2800" dirty="0" smtClean="0">
                <a:latin typeface="Times New Roman" pitchFamily="18" charset="0"/>
                <a:cs typeface="Times New Roman" pitchFamily="18" charset="0"/>
              </a:rPr>
              <a:t> The crowns of the permanent teeth form normally, but their eruption is delayed several years.</a:t>
            </a:r>
          </a:p>
          <a:p>
            <a:r>
              <a:rPr lang="en-US" sz="2800" dirty="0" smtClean="0">
                <a:latin typeface="Times New Roman" pitchFamily="18" charset="0"/>
                <a:cs typeface="Times New Roman" pitchFamily="18" charset="0"/>
              </a:rPr>
              <a:t> The third molar buds may be completely absent.</a:t>
            </a:r>
          </a:p>
          <a:p>
            <a:r>
              <a:rPr lang="en-US" sz="2800" dirty="0" smtClean="0">
                <a:latin typeface="Times New Roman" pitchFamily="18" charset="0"/>
                <a:cs typeface="Times New Roman" pitchFamily="18" charset="0"/>
              </a:rPr>
              <a:t> In </a:t>
            </a:r>
            <a:r>
              <a:rPr lang="en-US" sz="2800" dirty="0" err="1" smtClean="0">
                <a:latin typeface="Times New Roman" pitchFamily="18" charset="0"/>
                <a:cs typeface="Times New Roman" pitchFamily="18" charset="0"/>
              </a:rPr>
              <a:t>hypopituitarism</a:t>
            </a:r>
            <a:r>
              <a:rPr lang="en-US" sz="2800" dirty="0" smtClean="0">
                <a:latin typeface="Times New Roman" pitchFamily="18" charset="0"/>
                <a:cs typeface="Times New Roman" pitchFamily="18" charset="0"/>
              </a:rPr>
              <a:t> the jaws are small, especially the mandible; this results in crowding and malocclusion.</a:t>
            </a:r>
            <a:endParaRPr lang="en-US" sz="28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381000" y="609600"/>
            <a:ext cx="7467600" cy="4525963"/>
          </a:xfrm>
        </p:spPr>
        <p:txBody>
          <a:bodyPr>
            <a:normAutofit/>
          </a:bodyPr>
          <a:lstStyle/>
          <a:p>
            <a:r>
              <a:rPr lang="en-US" sz="2400" dirty="0" smtClean="0">
                <a:latin typeface="Times New Roman" pitchFamily="18" charset="0"/>
                <a:cs typeface="Times New Roman" pitchFamily="18" charset="0"/>
              </a:rPr>
              <a:t>Marked failure of the development of the maxilla and the mandible, lack of condylar growth leading to a short ramus. </a:t>
            </a:r>
          </a:p>
          <a:p>
            <a:r>
              <a:rPr lang="en-US" sz="2400" dirty="0" smtClean="0">
                <a:latin typeface="Times New Roman" pitchFamily="18" charset="0"/>
                <a:cs typeface="Times New Roman" pitchFamily="18" charset="0"/>
              </a:rPr>
              <a:t>The dental arches are smaller than normal and thus cannot accommodate all the teeth and may result in severe malocclusion and crowding of the teeth.</a:t>
            </a:r>
          </a:p>
          <a:p>
            <a:r>
              <a:rPr lang="en-US" sz="2400" dirty="0" smtClean="0">
                <a:latin typeface="Times New Roman" pitchFamily="18" charset="0"/>
                <a:cs typeface="Times New Roman" pitchFamily="18" charset="0"/>
              </a:rPr>
              <a:t>Osseous development of the maxilla is not as retarded as that of the mandible, leading to </a:t>
            </a:r>
            <a:r>
              <a:rPr lang="en-US" sz="2400" dirty="0" err="1" smtClean="0">
                <a:latin typeface="Times New Roman" pitchFamily="18" charset="0"/>
                <a:cs typeface="Times New Roman" pitchFamily="18" charset="0"/>
              </a:rPr>
              <a:t>retrusion</a:t>
            </a:r>
            <a:r>
              <a:rPr lang="en-US" sz="2400" dirty="0" smtClean="0">
                <a:latin typeface="Times New Roman" pitchFamily="18" charset="0"/>
                <a:cs typeface="Times New Roman" pitchFamily="18" charset="0"/>
              </a:rPr>
              <a:t> of the chin.</a:t>
            </a:r>
            <a:endParaRPr lang="en-US" sz="2400" dirty="0">
              <a:latin typeface="Times New Roman" pitchFamily="18" charset="0"/>
              <a:cs typeface="Times New Roman" pitchFamily="18" charset="0"/>
            </a:endParaRPr>
          </a:p>
        </p:txBody>
      </p:sp>
      <p:pic>
        <p:nvPicPr>
          <p:cNvPr id="157698" name="Picture 2"/>
          <p:cNvPicPr>
            <a:picLocks noChangeAspect="1" noChangeArrowheads="1"/>
          </p:cNvPicPr>
          <p:nvPr/>
        </p:nvPicPr>
        <p:blipFill>
          <a:blip r:embed="rId2" cstate="print"/>
          <a:srcRect/>
          <a:stretch>
            <a:fillRect/>
          </a:stretch>
        </p:blipFill>
        <p:spPr bwMode="auto">
          <a:xfrm>
            <a:off x="3810000" y="3962400"/>
            <a:ext cx="3065719" cy="244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Treatment:</a:t>
            </a:r>
          </a:p>
          <a:p>
            <a:r>
              <a:rPr lang="en-US" sz="2400" dirty="0" smtClean="0">
                <a:latin typeface="Times New Roman" pitchFamily="18" charset="0"/>
                <a:cs typeface="Times New Roman" pitchFamily="18" charset="0"/>
              </a:rPr>
              <a:t>Treatment is usually directed toward removal of the cause or replacement of the pituitary hormones or those of its target gland. </a:t>
            </a:r>
          </a:p>
          <a:p>
            <a:r>
              <a:rPr lang="en-US" sz="2400" dirty="0" smtClean="0">
                <a:latin typeface="Times New Roman" pitchFamily="18" charset="0"/>
                <a:cs typeface="Times New Roman" pitchFamily="18" charset="0"/>
              </a:rPr>
              <a:t>The response of the dentition to treatment with growth hormone is variable but seems to parallel skeletal response.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DIABETES MELLITUS</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Definition</a:t>
            </a:r>
          </a:p>
          <a:p>
            <a:pPr>
              <a:buNone/>
            </a:pPr>
            <a:r>
              <a:rPr lang="en-US" sz="2400" dirty="0" smtClean="0">
                <a:latin typeface="Times New Roman" pitchFamily="18" charset="0"/>
                <a:cs typeface="Times New Roman" pitchFamily="18" charset="0"/>
              </a:rPr>
              <a:t>     Diabetes mellitus is a metabolic disorder that has two primary forms. </a:t>
            </a:r>
          </a:p>
          <a:p>
            <a:pPr>
              <a:buNone/>
            </a:pPr>
            <a:r>
              <a:rPr lang="en-US" sz="2400" dirty="0" smtClean="0">
                <a:latin typeface="Times New Roman" pitchFamily="18" charset="0"/>
                <a:cs typeface="Times New Roman" pitchFamily="18" charset="0"/>
              </a:rPr>
              <a:t>Type 1, insulin-dependent diabetes mellitus</a:t>
            </a:r>
          </a:p>
          <a:p>
            <a:pPr>
              <a:buNone/>
            </a:pPr>
            <a:r>
              <a:rPr lang="en-US" sz="2400" dirty="0" smtClean="0">
                <a:latin typeface="Times New Roman" pitchFamily="18" charset="0"/>
                <a:cs typeface="Times New Roman" pitchFamily="18" charset="0"/>
              </a:rPr>
              <a:t>(previously known as juvenile-onset diabetes) </a:t>
            </a:r>
          </a:p>
          <a:p>
            <a:pPr>
              <a:buNone/>
            </a:pPr>
            <a:r>
              <a:rPr lang="en-US" sz="2400" dirty="0" smtClean="0">
                <a:latin typeface="Times New Roman" pitchFamily="18" charset="0"/>
                <a:cs typeface="Times New Roman" pitchFamily="18" charset="0"/>
              </a:rPr>
              <a:t> Type 2, noninsulin dependent diabetes mellitus, results from insulin resistance.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err="1" smtClean="0">
                <a:latin typeface="Times New Roman" pitchFamily="18" charset="0"/>
                <a:cs typeface="Times New Roman" pitchFamily="18" charset="0"/>
              </a:rPr>
              <a:t>polydipsia</a:t>
            </a:r>
            <a:r>
              <a:rPr lang="en-US" sz="2400" dirty="0" smtClean="0">
                <a:latin typeface="Times New Roman" pitchFamily="18" charset="0"/>
                <a:cs typeface="Times New Roman" pitchFamily="18" charset="0"/>
              </a:rPr>
              <a:t> (excessive intake of fluids),</a:t>
            </a:r>
          </a:p>
          <a:p>
            <a:r>
              <a:rPr lang="en-US" sz="2400" dirty="0" err="1" smtClean="0">
                <a:latin typeface="Times New Roman" pitchFamily="18" charset="0"/>
                <a:cs typeface="Times New Roman" pitchFamily="18" charset="0"/>
              </a:rPr>
              <a:t>polyuria</a:t>
            </a:r>
            <a:r>
              <a:rPr lang="en-US" sz="2400" dirty="0" smtClean="0">
                <a:latin typeface="Times New Roman" pitchFamily="18" charset="0"/>
                <a:cs typeface="Times New Roman" pitchFamily="18" charset="0"/>
              </a:rPr>
              <a:t> (excessive urination), </a:t>
            </a:r>
          </a:p>
          <a:p>
            <a:r>
              <a:rPr lang="en-US" sz="2400" dirty="0" smtClean="0">
                <a:latin typeface="Times New Roman" pitchFamily="18" charset="0"/>
                <a:cs typeface="Times New Roman" pitchFamily="18" charset="0"/>
              </a:rPr>
              <a:t>acetone present in the urine and on the breath.</a:t>
            </a:r>
          </a:p>
          <a:p>
            <a:r>
              <a:rPr lang="en-US" sz="2400" dirty="0" smtClean="0">
                <a:latin typeface="Times New Roman" pitchFamily="18" charset="0"/>
                <a:cs typeface="Times New Roman" pitchFamily="18" charset="0"/>
              </a:rPr>
              <a:t>lowers the resistance of the body to infection. </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Diabetes may demonstrate a number of adverse effects in the oral cavity.</a:t>
            </a:r>
          </a:p>
          <a:p>
            <a:r>
              <a:rPr lang="en-US" sz="2400" dirty="0" smtClean="0">
                <a:solidFill>
                  <a:srgbClr val="FFFF00"/>
                </a:solidFill>
                <a:latin typeface="Times New Roman" pitchFamily="18" charset="0"/>
                <a:cs typeface="Times New Roman" pitchFamily="18" charset="0"/>
              </a:rPr>
              <a:t>Accelerates periodontal disease.</a:t>
            </a:r>
          </a:p>
          <a:p>
            <a:r>
              <a:rPr lang="en-US" sz="2400" dirty="0" smtClean="0">
                <a:latin typeface="Times New Roman" pitchFamily="18" charset="0"/>
                <a:cs typeface="Times New Roman" pitchFamily="18" charset="0"/>
              </a:rPr>
              <a:t>children with uncontrolled diabetes have an increased likelihood of caries activity because of a high carbohydrate diet.</a:t>
            </a:r>
          </a:p>
          <a:p>
            <a:r>
              <a:rPr lang="en-US" sz="2400" dirty="0" smtClean="0">
                <a:latin typeface="Times New Roman" pitchFamily="18" charset="0"/>
                <a:cs typeface="Times New Roman" pitchFamily="18" charset="0"/>
              </a:rPr>
              <a:t>xerostomia resulting from a reduced salivary flow (about one third of normal).</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r>
              <a:rPr lang="en-US" sz="2400" dirty="0" smtClean="0">
                <a:latin typeface="Times New Roman" pitchFamily="18" charset="0"/>
                <a:cs typeface="Times New Roman" pitchFamily="18" charset="0"/>
              </a:rPr>
              <a:t>Periodontal disease associated with diabetes is indistinguishable </a:t>
            </a:r>
            <a:r>
              <a:rPr lang="en-US" sz="2400" dirty="0" err="1" smtClean="0">
                <a:latin typeface="Times New Roman" pitchFamily="18" charset="0"/>
                <a:cs typeface="Times New Roman" pitchFamily="18" charset="0"/>
              </a:rPr>
              <a:t>radiographically</a:t>
            </a:r>
            <a:r>
              <a:rPr lang="en-US" sz="2400" dirty="0" smtClean="0">
                <a:latin typeface="Times New Roman" pitchFamily="18" charset="0"/>
                <a:cs typeface="Times New Roman" pitchFamily="18" charset="0"/>
              </a:rPr>
              <a:t> from periodontal disease in patients without diabetes.</a:t>
            </a:r>
            <a:endParaRPr lang="en-US" sz="2400" dirty="0">
              <a:latin typeface="Times New Roman" pitchFamily="18" charset="0"/>
              <a:cs typeface="Times New Roman" pitchFamily="18" charset="0"/>
            </a:endParaRPr>
          </a:p>
        </p:txBody>
      </p:sp>
      <p:pic>
        <p:nvPicPr>
          <p:cNvPr id="89089" name="Picture 1"/>
          <p:cNvPicPr>
            <a:picLocks noChangeAspect="1" noChangeArrowheads="1"/>
          </p:cNvPicPr>
          <p:nvPr/>
        </p:nvPicPr>
        <p:blipFill>
          <a:blip r:embed="rId2" cstate="print"/>
          <a:srcRect/>
          <a:stretch>
            <a:fillRect/>
          </a:stretch>
        </p:blipFill>
        <p:spPr bwMode="auto">
          <a:xfrm>
            <a:off x="990600" y="3657600"/>
            <a:ext cx="6886575" cy="226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77500" lnSpcReduction="20000"/>
          </a:bodyPr>
          <a:lstStyle/>
          <a:p>
            <a:pPr>
              <a:buNone/>
            </a:pPr>
            <a:r>
              <a:rPr lang="en-US" sz="2400" dirty="0" smtClean="0">
                <a:solidFill>
                  <a:srgbClr val="FFFF00"/>
                </a:solidFill>
                <a:latin typeface="Times New Roman" pitchFamily="18" charset="0"/>
                <a:cs typeface="Times New Roman" pitchFamily="18" charset="0"/>
              </a:rPr>
              <a:t>Endocrine disorders</a:t>
            </a:r>
          </a:p>
          <a:p>
            <a:pPr>
              <a:buNone/>
            </a:pPr>
            <a:r>
              <a:rPr lang="en-US" sz="2400" dirty="0" smtClean="0">
                <a:latin typeface="Times New Roman" pitchFamily="18" charset="0"/>
                <a:cs typeface="Times New Roman" pitchFamily="18" charset="0"/>
              </a:rPr>
              <a:t>      –Parathyroid gland: hyper &amp; </a:t>
            </a:r>
            <a:r>
              <a:rPr lang="en-US" sz="2400" dirty="0" err="1" smtClean="0">
                <a:latin typeface="Times New Roman" pitchFamily="18" charset="0"/>
                <a:cs typeface="Times New Roman" pitchFamily="18" charset="0"/>
              </a:rPr>
              <a:t>hypoparathyroidism</a:t>
            </a:r>
            <a:r>
              <a:rPr lang="en-US" sz="2400" dirty="0" smtClean="0">
                <a:latin typeface="Times New Roman" pitchFamily="18" charset="0"/>
                <a:cs typeface="Times New Roman" pitchFamily="18" charset="0"/>
              </a:rPr>
              <a:t> </a:t>
            </a:r>
          </a:p>
          <a:p>
            <a:pPr>
              <a:buNone/>
            </a:pPr>
            <a:r>
              <a:rPr lang="en-US" sz="2400" dirty="0" smtClean="0">
                <a:latin typeface="Times New Roman" pitchFamily="18" charset="0"/>
                <a:cs typeface="Times New Roman" pitchFamily="18" charset="0"/>
              </a:rPr>
              <a:t>      –</a:t>
            </a:r>
            <a:r>
              <a:rPr lang="en-US" sz="2400" smtClean="0">
                <a:latin typeface="Times New Roman" pitchFamily="18" charset="0"/>
                <a:cs typeface="Times New Roman" pitchFamily="18" charset="0"/>
              </a:rPr>
              <a:t>Pituiatry</a:t>
            </a:r>
            <a:r>
              <a:rPr lang="en-US" sz="2400" dirty="0" smtClean="0">
                <a:latin typeface="Times New Roman" pitchFamily="18" charset="0"/>
                <a:cs typeface="Times New Roman" pitchFamily="18" charset="0"/>
              </a:rPr>
              <a:t> gland: hyper &amp; </a:t>
            </a:r>
            <a:r>
              <a:rPr lang="en-US" sz="2400" dirty="0" err="1" smtClean="0">
                <a:latin typeface="Times New Roman" pitchFamily="18" charset="0"/>
                <a:cs typeface="Times New Roman" pitchFamily="18" charset="0"/>
              </a:rPr>
              <a:t>hypopituitarism</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–Thyroid gland: hyper &amp; hypo </a:t>
            </a:r>
            <a:r>
              <a:rPr lang="en-US" sz="2400" dirty="0" err="1" smtClean="0">
                <a:latin typeface="Times New Roman" pitchFamily="18" charset="0"/>
                <a:cs typeface="Times New Roman" pitchFamily="18" charset="0"/>
              </a:rPr>
              <a:t>thyroidism</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–Adrenal gland: Cushing syndrome</a:t>
            </a:r>
          </a:p>
          <a:p>
            <a:endParaRPr lang="en-US" sz="2400" dirty="0" smtClean="0">
              <a:latin typeface="Times New Roman" pitchFamily="18" charset="0"/>
              <a:cs typeface="Times New Roman" pitchFamily="18" charset="0"/>
            </a:endParaRPr>
          </a:p>
          <a:p>
            <a:pPr>
              <a:buNone/>
            </a:pPr>
            <a:r>
              <a:rPr lang="en-US" sz="2400" dirty="0" smtClean="0">
                <a:solidFill>
                  <a:srgbClr val="FFFF00"/>
                </a:solidFill>
                <a:latin typeface="Times New Roman" pitchFamily="18" charset="0"/>
                <a:cs typeface="Times New Roman" pitchFamily="18" charset="0"/>
              </a:rPr>
              <a:t>Bone metabolism disorders</a:t>
            </a:r>
          </a:p>
          <a:p>
            <a:pPr>
              <a:buNone/>
            </a:pPr>
            <a:r>
              <a:rPr lang="en-US" sz="2400" dirty="0" smtClean="0">
                <a:latin typeface="Times New Roman" pitchFamily="18" charset="0"/>
                <a:cs typeface="Times New Roman" pitchFamily="18" charset="0"/>
              </a:rPr>
              <a:t>      –Vitamin D related: Rickets, </a:t>
            </a:r>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 Renal </a:t>
            </a:r>
            <a:r>
              <a:rPr lang="en-US" sz="2400" dirty="0" err="1" smtClean="0">
                <a:latin typeface="Times New Roman" pitchFamily="18" charset="0"/>
                <a:cs typeface="Times New Roman" pitchFamily="18" charset="0"/>
              </a:rPr>
              <a:t>osteodystrophy</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Hypophosphatemia</a:t>
            </a:r>
            <a:r>
              <a:rPr lang="en-US" sz="2400" dirty="0" smtClean="0">
                <a:latin typeface="Times New Roman" pitchFamily="18" charset="0"/>
                <a:cs typeface="Times New Roman" pitchFamily="18" charset="0"/>
              </a:rPr>
              <a:t> </a:t>
            </a:r>
          </a:p>
          <a:p>
            <a:pPr>
              <a:buNone/>
            </a:pPr>
            <a:r>
              <a:rPr lang="en-US" sz="2400" dirty="0" smtClean="0">
                <a:latin typeface="Times New Roman" pitchFamily="18" charset="0"/>
                <a:cs typeface="Times New Roman" pitchFamily="18" charset="0"/>
              </a:rPr>
              <a:t>      –Osteoporosis, </a:t>
            </a:r>
            <a:r>
              <a:rPr lang="en-US" sz="2400" dirty="0" err="1" smtClean="0">
                <a:latin typeface="Times New Roman" pitchFamily="18" charset="0"/>
                <a:cs typeface="Times New Roman" pitchFamily="18" charset="0"/>
              </a:rPr>
              <a:t>hypophosphatasia</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Osteopetrosis</a:t>
            </a:r>
            <a:endParaRPr lang="en-US" sz="2400" dirty="0" smtClean="0">
              <a:latin typeface="Times New Roman" pitchFamily="18" charset="0"/>
              <a:cs typeface="Times New Roman" pitchFamily="18" charset="0"/>
            </a:endParaRPr>
          </a:p>
          <a:p>
            <a:pPr>
              <a:buNone/>
            </a:pPr>
            <a:r>
              <a:rPr lang="en-US" sz="2400" dirty="0" smtClean="0">
                <a:solidFill>
                  <a:srgbClr val="FFFF00"/>
                </a:solidFill>
                <a:latin typeface="Times New Roman" pitchFamily="18" charset="0"/>
                <a:cs typeface="Times New Roman" pitchFamily="18" charset="0"/>
              </a:rPr>
              <a:t>Blood disorders &amp; others</a:t>
            </a:r>
          </a:p>
          <a:p>
            <a:pPr>
              <a:buNone/>
            </a:pPr>
            <a:r>
              <a:rPr lang="en-US" sz="2400" dirty="0" smtClean="0">
                <a:latin typeface="Times New Roman" pitchFamily="18" charset="0"/>
                <a:cs typeface="Times New Roman" pitchFamily="18" charset="0"/>
              </a:rPr>
              <a:t>      –Sickle cell </a:t>
            </a:r>
            <a:r>
              <a:rPr lang="en-US" sz="2400" dirty="0" err="1" smtClean="0">
                <a:latin typeface="Times New Roman" pitchFamily="18" charset="0"/>
                <a:cs typeface="Times New Roman" pitchFamily="18" charset="0"/>
              </a:rPr>
              <a:t>anaemia</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Thalassemia</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       –Progressive systemic sclerosis</a:t>
            </a:r>
          </a:p>
          <a:p>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latin typeface="Times New Roman" pitchFamily="18" charset="0"/>
                <a:cs typeface="Times New Roman" pitchFamily="18" charset="0"/>
              </a:rPr>
              <a:t>CUSHING'S SYNDROME</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lnSpcReduction="10000"/>
          </a:bodyPr>
          <a:lstStyle/>
          <a:p>
            <a:pPr>
              <a:buNone/>
            </a:pPr>
            <a:r>
              <a:rPr lang="en-US" sz="2400" dirty="0" smtClean="0">
                <a:solidFill>
                  <a:srgbClr val="FFFF00"/>
                </a:solidFill>
                <a:latin typeface="Times New Roman" pitchFamily="18" charset="0"/>
                <a:cs typeface="Times New Roman" pitchFamily="18" charset="0"/>
              </a:rPr>
              <a:t>Definition</a:t>
            </a:r>
          </a:p>
          <a:p>
            <a:r>
              <a:rPr lang="en-US" sz="2400" dirty="0" smtClean="0">
                <a:latin typeface="Times New Roman" pitchFamily="18" charset="0"/>
                <a:cs typeface="Times New Roman" pitchFamily="18" charset="0"/>
              </a:rPr>
              <a:t>Cushing's syndrome arises from an excess of secretion of glucocorticoids by the adrenal glands. This may result from any of the following:</a:t>
            </a:r>
          </a:p>
          <a:p>
            <a:pPr>
              <a:buNone/>
            </a:pPr>
            <a:r>
              <a:rPr lang="en-US" sz="2400" dirty="0" smtClean="0">
                <a:latin typeface="Times New Roman" pitchFamily="18" charset="0"/>
                <a:cs typeface="Times New Roman" pitchFamily="18" charset="0"/>
              </a:rPr>
              <a:t>    1. An adrenal adenoma</a:t>
            </a:r>
          </a:p>
          <a:p>
            <a:pPr>
              <a:buNone/>
            </a:pPr>
            <a:r>
              <a:rPr lang="en-US" sz="2400" dirty="0" smtClean="0">
                <a:latin typeface="Times New Roman" pitchFamily="18" charset="0"/>
                <a:cs typeface="Times New Roman" pitchFamily="18" charset="0"/>
              </a:rPr>
              <a:t>    2. An adrenal carcinoma</a:t>
            </a:r>
          </a:p>
          <a:p>
            <a:pPr>
              <a:buNone/>
            </a:pPr>
            <a:r>
              <a:rPr lang="en-US" sz="2400" dirty="0" smtClean="0">
                <a:latin typeface="Times New Roman" pitchFamily="18" charset="0"/>
                <a:cs typeface="Times New Roman" pitchFamily="18" charset="0"/>
              </a:rPr>
              <a:t>    3. Adrenal hyperplasia (usually bilateral)</a:t>
            </a:r>
          </a:p>
          <a:p>
            <a:pPr>
              <a:buNone/>
            </a:pPr>
            <a:r>
              <a:rPr lang="en-US" sz="2400" dirty="0" smtClean="0">
                <a:latin typeface="Times New Roman" pitchFamily="18" charset="0"/>
                <a:cs typeface="Times New Roman" pitchFamily="18" charset="0"/>
              </a:rPr>
              <a:t>    4. A basophilic adenoma of the anterior lobe of the pituitary gland {Cushing's disease), producing excess </a:t>
            </a:r>
            <a:r>
              <a:rPr lang="en-US" sz="2400" dirty="0" err="1" smtClean="0">
                <a:latin typeface="Times New Roman" pitchFamily="18" charset="0"/>
                <a:cs typeface="Times New Roman" pitchFamily="18" charset="0"/>
              </a:rPr>
              <a:t>adrenocorticotropic</a:t>
            </a:r>
            <a:r>
              <a:rPr lang="en-US" sz="2400" dirty="0" smtClean="0">
                <a:latin typeface="Times New Roman" pitchFamily="18" charset="0"/>
                <a:cs typeface="Times New Roman" pitchFamily="18" charset="0"/>
              </a:rPr>
              <a:t> hormone (ACTH)</a:t>
            </a:r>
          </a:p>
          <a:p>
            <a:pPr>
              <a:buNone/>
            </a:pPr>
            <a:r>
              <a:rPr lang="en-US" sz="2400" dirty="0" smtClean="0">
                <a:latin typeface="Times New Roman" pitchFamily="18" charset="0"/>
                <a:cs typeface="Times New Roman" pitchFamily="18" charset="0"/>
              </a:rPr>
              <a:t>   5. Medical therapy with exogenous corticosteroids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3048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Patients with Cushing's syndrome often show obesity (which spares the extremities), </a:t>
            </a:r>
            <a:r>
              <a:rPr lang="en-US" sz="2400" dirty="0" err="1" smtClean="0">
                <a:latin typeface="Times New Roman" pitchFamily="18" charset="0"/>
                <a:cs typeface="Times New Roman" pitchFamily="18" charset="0"/>
              </a:rPr>
              <a:t>kyphosis</a:t>
            </a:r>
            <a:r>
              <a:rPr lang="en-US" sz="2400" dirty="0" smtClean="0">
                <a:latin typeface="Times New Roman" pitchFamily="18" charset="0"/>
                <a:cs typeface="Times New Roman" pitchFamily="18" charset="0"/>
              </a:rPr>
              <a:t> of the thoracic spine ("buffalo hump"), weakness, hypertension, </a:t>
            </a:r>
            <a:r>
              <a:rPr lang="en-US" sz="2400" dirty="0" err="1" smtClean="0">
                <a:latin typeface="Times New Roman" pitchFamily="18" charset="0"/>
                <a:cs typeface="Times New Roman" pitchFamily="18" charset="0"/>
              </a:rPr>
              <a:t>striae</a:t>
            </a:r>
            <a:r>
              <a:rPr lang="en-US" sz="2400" dirty="0" smtClean="0">
                <a:latin typeface="Times New Roman" pitchFamily="18" charset="0"/>
                <a:cs typeface="Times New Roman" pitchFamily="18" charset="0"/>
              </a:rPr>
              <a:t>, or concurrent diabetes.</a:t>
            </a:r>
          </a:p>
        </p:txBody>
      </p:sp>
      <p:pic>
        <p:nvPicPr>
          <p:cNvPr id="87044" name="Picture 4" descr="http://1.bp.blogspot.com/--VV_t8N38WY/T-_X-Gqi2LI/AAAAAAAAAoY/w9lzJuunAS0/s1600/cushings_syndrome.tif"/>
          <p:cNvPicPr>
            <a:picLocks noChangeAspect="1" noChangeArrowheads="1"/>
          </p:cNvPicPr>
          <p:nvPr/>
        </p:nvPicPr>
        <p:blipFill>
          <a:blip r:embed="rId2" cstate="print"/>
          <a:srcRect/>
          <a:stretch>
            <a:fillRect/>
          </a:stretch>
        </p:blipFill>
        <p:spPr bwMode="auto">
          <a:xfrm>
            <a:off x="3810000" y="2133600"/>
            <a:ext cx="3352800" cy="4111062"/>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9746" name="Picture 2" descr="http://www.physio-pedia.com/images/0/06/Cushings-syndrome2.jpg"/>
          <p:cNvPicPr>
            <a:picLocks noChangeAspect="1" noChangeArrowheads="1"/>
          </p:cNvPicPr>
          <p:nvPr/>
        </p:nvPicPr>
        <p:blipFill>
          <a:blip r:embed="rId2" cstate="print"/>
          <a:srcRect/>
          <a:stretch>
            <a:fillRect/>
          </a:stretch>
        </p:blipFill>
        <p:spPr bwMode="auto">
          <a:xfrm>
            <a:off x="2590800" y="1447800"/>
            <a:ext cx="3238500" cy="4465458"/>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 This condition affects females three to five times as frequently as males. </a:t>
            </a:r>
          </a:p>
          <a:p>
            <a:r>
              <a:rPr lang="en-US" sz="2400" dirty="0" smtClean="0">
                <a:latin typeface="Times New Roman" pitchFamily="18" charset="0"/>
                <a:cs typeface="Times New Roman" pitchFamily="18" charset="0"/>
              </a:rPr>
              <a:t>Onset may occur at any age but is usually seen in the third or fourth decade.</a:t>
            </a:r>
          </a:p>
          <a:p>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4572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r>
              <a:rPr lang="en-US" sz="2400" dirty="0" smtClean="0">
                <a:latin typeface="Times New Roman" pitchFamily="18" charset="0"/>
                <a:cs typeface="Times New Roman" pitchFamily="18" charset="0"/>
              </a:rPr>
              <a:t>generalized osteoporosis - granular bone pattern. </a:t>
            </a:r>
          </a:p>
          <a:p>
            <a:r>
              <a:rPr lang="en-US" sz="2400" dirty="0" smtClean="0">
                <a:latin typeface="Times New Roman" pitchFamily="18" charset="0"/>
                <a:cs typeface="Times New Roman" pitchFamily="18" charset="0"/>
              </a:rPr>
              <a:t>pathologic fractures. </a:t>
            </a:r>
          </a:p>
          <a:p>
            <a:r>
              <a:rPr lang="en-US" sz="2400" dirty="0" smtClean="0">
                <a:latin typeface="Times New Roman" pitchFamily="18" charset="0"/>
                <a:cs typeface="Times New Roman" pitchFamily="18" charset="0"/>
              </a:rPr>
              <a:t>The skull can show diffuse thinning accompanied by a mottled appearance.</a:t>
            </a:r>
          </a:p>
          <a:p>
            <a:r>
              <a:rPr lang="en-US" sz="2400" dirty="0" smtClean="0">
                <a:latin typeface="Times New Roman" pitchFamily="18" charset="0"/>
                <a:cs typeface="Times New Roman" pitchFamily="18" charset="0"/>
              </a:rPr>
              <a:t>The teeth may erupt prematurely, and partial loss of the lamina dura may occur</a:t>
            </a:r>
            <a:endParaRPr lang="en-US" sz="2400" dirty="0">
              <a:latin typeface="Times New Roman" pitchFamily="18" charset="0"/>
              <a:cs typeface="Times New Roman" pitchFamily="18" charset="0"/>
            </a:endParaRPr>
          </a:p>
        </p:txBody>
      </p:sp>
      <p:pic>
        <p:nvPicPr>
          <p:cNvPr id="86017" name="Picture 1"/>
          <p:cNvPicPr>
            <a:picLocks noChangeAspect="1" noChangeArrowheads="1"/>
          </p:cNvPicPr>
          <p:nvPr/>
        </p:nvPicPr>
        <p:blipFill>
          <a:blip r:embed="rId2" cstate="print"/>
          <a:srcRect/>
          <a:stretch>
            <a:fillRect/>
          </a:stretch>
        </p:blipFill>
        <p:spPr bwMode="auto">
          <a:xfrm>
            <a:off x="1600200" y="3429000"/>
            <a:ext cx="3119437" cy="3067338"/>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181600" y="3505200"/>
            <a:ext cx="2209800" cy="288805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OSTEOPOROSIS</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Definition</a:t>
            </a:r>
          </a:p>
          <a:p>
            <a:r>
              <a:rPr lang="en-US" sz="2400" dirty="0" smtClean="0">
                <a:latin typeface="Times New Roman" pitchFamily="18" charset="0"/>
                <a:cs typeface="Times New Roman" pitchFamily="18" charset="0"/>
              </a:rPr>
              <a:t>Osteoporosis is a generalized decrease in bone mass in which the </a:t>
            </a:r>
            <a:r>
              <a:rPr lang="en-US" sz="2400" dirty="0" err="1" smtClean="0">
                <a:latin typeface="Times New Roman" pitchFamily="18" charset="0"/>
                <a:cs typeface="Times New Roman" pitchFamily="18" charset="0"/>
              </a:rPr>
              <a:t>histologic</a:t>
            </a:r>
            <a:r>
              <a:rPr lang="en-US" sz="2400" dirty="0" smtClean="0">
                <a:latin typeface="Times New Roman" pitchFamily="18" charset="0"/>
                <a:cs typeface="Times New Roman" pitchFamily="18" charset="0"/>
              </a:rPr>
              <a:t> appearance of bone is normal. </a:t>
            </a:r>
          </a:p>
          <a:p>
            <a:r>
              <a:rPr lang="en-US" sz="2400" dirty="0" smtClean="0">
                <a:latin typeface="Times New Roman" pitchFamily="18" charset="0"/>
                <a:cs typeface="Times New Roman" pitchFamily="18" charset="0"/>
              </a:rPr>
              <a:t>An imbalance occurs in bone resorption and formation.</a:t>
            </a:r>
          </a:p>
          <a:p>
            <a:r>
              <a:rPr lang="en-US" sz="2400" dirty="0" smtClean="0">
                <a:latin typeface="Times New Roman" pitchFamily="18" charset="0"/>
                <a:cs typeface="Times New Roman" pitchFamily="18" charset="0"/>
              </a:rPr>
              <a:t>Decrease in bone formation results in a lower trabecular bone volume and thinning of cortical bone and trabeculae.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Osteoporosis occurs with the aging process of bone and can be considered a variation of normal (primary osteoporosis). </a:t>
            </a:r>
          </a:p>
          <a:p>
            <a:r>
              <a:rPr lang="en-US" sz="2400" dirty="0" smtClean="0">
                <a:latin typeface="Times New Roman" pitchFamily="18" charset="0"/>
                <a:cs typeface="Times New Roman" pitchFamily="18" charset="0"/>
              </a:rPr>
              <a:t>Bone mass normally increases from infancy to about 35 to 40 years of age.</a:t>
            </a:r>
          </a:p>
          <a:p>
            <a:r>
              <a:rPr lang="en-US" sz="2400" dirty="0" smtClean="0">
                <a:latin typeface="Times New Roman" pitchFamily="18" charset="0"/>
                <a:cs typeface="Times New Roman" pitchFamily="18" charset="0"/>
              </a:rPr>
              <a:t> At this time there begins a gradual and progressive decline, occurring at the rate of about 8% per decade in women and 3% per decade in men.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latin typeface="Times New Roman" pitchFamily="18" charset="0"/>
                <a:cs typeface="Times New Roman" pitchFamily="18" charset="0"/>
              </a:rPr>
              <a:t>Secondary osteoporosis may result from nutritional deficiencies, hormonal imbalance, inactivity, or corticosteroid or heparin therapy.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The most important clinical manifestation of osteoporosis is fracture.</a:t>
            </a:r>
          </a:p>
          <a:p>
            <a:r>
              <a:rPr lang="en-US" sz="2400" dirty="0" smtClean="0">
                <a:latin typeface="Times New Roman" pitchFamily="18" charset="0"/>
                <a:cs typeface="Times New Roman" pitchFamily="18" charset="0"/>
              </a:rPr>
              <a:t> The most common locations are the distal radius, proximal femur, ribs, and vertebrae.</a:t>
            </a:r>
          </a:p>
          <a:p>
            <a:r>
              <a:rPr lang="en-US" sz="2400" dirty="0" smtClean="0">
                <a:latin typeface="Times New Roman" pitchFamily="18" charset="0"/>
                <a:cs typeface="Times New Roman" pitchFamily="18" charset="0"/>
              </a:rPr>
              <a:t>Patients may suffer from bone pain. </a:t>
            </a:r>
          </a:p>
          <a:p>
            <a:r>
              <a:rPr lang="en-US" sz="2400" dirty="0" smtClean="0">
                <a:latin typeface="Times New Roman" pitchFamily="18" charset="0"/>
                <a:cs typeface="Times New Roman" pitchFamily="18" charset="0"/>
              </a:rPr>
              <a:t>The population most at risk is postmenopausal women.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381000" y="7620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r>
              <a:rPr lang="en-US" sz="2400" dirty="0" smtClean="0">
                <a:latin typeface="Times New Roman" pitchFamily="18" charset="0"/>
                <a:cs typeface="Times New Roman" pitchFamily="18" charset="0"/>
              </a:rPr>
              <a:t>overall reduction in the density of bone. </a:t>
            </a:r>
          </a:p>
          <a:p>
            <a:r>
              <a:rPr lang="en-US" sz="2400" dirty="0" smtClean="0">
                <a:latin typeface="Times New Roman" pitchFamily="18" charset="0"/>
                <a:cs typeface="Times New Roman" pitchFamily="18" charset="0"/>
              </a:rPr>
              <a:t> In the jaws by using the unaltered density of teeth as a comparison.</a:t>
            </a:r>
          </a:p>
          <a:p>
            <a:r>
              <a:rPr lang="en-US" sz="2400" dirty="0" smtClean="0">
                <a:latin typeface="Times New Roman" pitchFamily="18" charset="0"/>
                <a:cs typeface="Times New Roman" pitchFamily="18" charset="0"/>
              </a:rPr>
              <a:t>Reduced density and thinning of cortical boundaries such as the inferior mandibular cortex .</a:t>
            </a:r>
            <a:endParaRPr lang="en-US" sz="24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cstate="print"/>
          <a:srcRect/>
          <a:stretch>
            <a:fillRect/>
          </a:stretch>
        </p:blipFill>
        <p:spPr bwMode="auto">
          <a:xfrm>
            <a:off x="1219200" y="3429000"/>
            <a:ext cx="3352800" cy="2836205"/>
          </a:xfrm>
          <a:prstGeom prst="rect">
            <a:avLst/>
          </a:prstGeom>
          <a:noFill/>
          <a:ln w="9525">
            <a:noFill/>
            <a:miter lim="800000"/>
            <a:headEnd/>
            <a:tailEnd/>
          </a:ln>
        </p:spPr>
      </p:pic>
      <p:pic>
        <p:nvPicPr>
          <p:cNvPr id="79874" name="Picture 2" descr="http://t2.gstatic.com/images?q=tbn:ANd9GcToPW8NuZb2Evj-HNUu5XCWzMvDbbJdImDqM6rRotSC5FjhgBo8"/>
          <p:cNvPicPr>
            <a:picLocks noChangeAspect="1" noChangeArrowheads="1"/>
          </p:cNvPicPr>
          <p:nvPr/>
        </p:nvPicPr>
        <p:blipFill>
          <a:blip r:embed="rId3" cstate="print"/>
          <a:srcRect/>
          <a:stretch>
            <a:fillRect/>
          </a:stretch>
        </p:blipFill>
        <p:spPr bwMode="auto">
          <a:xfrm>
            <a:off x="5105399" y="3733800"/>
            <a:ext cx="3447167" cy="197167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Hyperparathyroidism</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solidFill>
                  <a:srgbClr val="FFFF00"/>
                </a:solidFill>
                <a:latin typeface="Times New Roman" pitchFamily="18" charset="0"/>
                <a:cs typeface="Times New Roman" pitchFamily="18" charset="0"/>
              </a:rPr>
              <a:t>Definition</a:t>
            </a:r>
          </a:p>
          <a:p>
            <a:pPr>
              <a:buNone/>
            </a:pPr>
            <a:r>
              <a:rPr lang="en-US" sz="2400" dirty="0" smtClean="0">
                <a:latin typeface="Times New Roman" pitchFamily="18" charset="0"/>
                <a:cs typeface="Times New Roman" pitchFamily="18" charset="0"/>
              </a:rPr>
              <a:t>     Hyperparathyroidism is an endocrine abnormality in which there is an excess secretion of circulating parathyroid hormone (PTH).</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1066800"/>
            <a:ext cx="7467600" cy="4525963"/>
          </a:xfrm>
        </p:spPr>
        <p:txBody>
          <a:bodyPr>
            <a:normAutofit/>
          </a:bodyPr>
          <a:lstStyle/>
          <a:p>
            <a:r>
              <a:rPr lang="en-US" sz="2400" dirty="0" smtClean="0">
                <a:latin typeface="Times New Roman" pitchFamily="18" charset="0"/>
                <a:cs typeface="Times New Roman" pitchFamily="18" charset="0"/>
              </a:rPr>
              <a:t>Number of trabeculae is least evident in the alveolar process, possibly because of the constant stress applied to this region of bone by the teeth. </a:t>
            </a:r>
          </a:p>
          <a:p>
            <a:r>
              <a:rPr lang="en-US" sz="2400" dirty="0" smtClean="0">
                <a:latin typeface="Times New Roman" pitchFamily="18" charset="0"/>
                <a:cs typeface="Times New Roman" pitchFamily="18" charset="0"/>
              </a:rPr>
              <a:t>On occasion the lamina dura may appear thinner than normal.</a:t>
            </a:r>
          </a:p>
          <a:p>
            <a:r>
              <a:rPr lang="en-US" sz="2400" dirty="0" smtClean="0">
                <a:latin typeface="Times New Roman" pitchFamily="18" charset="0"/>
                <a:cs typeface="Times New Roman" pitchFamily="18" charset="0"/>
              </a:rPr>
              <a:t> In other regions of the mandible a reduction in the number of trabeculae may be evident.</a:t>
            </a:r>
            <a:endParaRPr lang="en-US" sz="2400" dirty="0">
              <a:latin typeface="Times New Roman" pitchFamily="18" charset="0"/>
              <a:cs typeface="Times New Roman" pitchFamily="18" charset="0"/>
            </a:endParaRPr>
          </a:p>
        </p:txBody>
      </p:sp>
      <p:pic>
        <p:nvPicPr>
          <p:cNvPr id="4" name="Picture 2" descr="http://t2.gstatic.com/images?q=tbn:ANd9GcToPW8NuZb2Evj-HNUu5XCWzMvDbbJdImDqM6rRotSC5FjhgBo8"/>
          <p:cNvPicPr>
            <a:picLocks noChangeAspect="1" noChangeArrowheads="1"/>
          </p:cNvPicPr>
          <p:nvPr/>
        </p:nvPicPr>
        <p:blipFill>
          <a:blip r:embed="rId2" cstate="print"/>
          <a:srcRect/>
          <a:stretch>
            <a:fillRect/>
          </a:stretch>
        </p:blipFill>
        <p:spPr bwMode="auto">
          <a:xfrm>
            <a:off x="3429000" y="3962400"/>
            <a:ext cx="3825644" cy="2188152"/>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Bilateral osteoporotic bone marrow defects of the mandible: a case report</a:t>
            </a:r>
            <a:endParaRPr lang="en-US" sz="2400" dirty="0">
              <a:solidFill>
                <a:srgbClr val="FFFF00"/>
              </a:solidFill>
              <a:latin typeface="Times New Roman" pitchFamily="18" charset="0"/>
              <a:cs typeface="Times New Roman" pitchFamily="18" charset="0"/>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1371600" y="1981200"/>
            <a:ext cx="5867400" cy="3098067"/>
          </a:xfrm>
          <a:prstGeom prst="rect">
            <a:avLst/>
          </a:prstGeom>
          <a:noFill/>
          <a:ln w="9525">
            <a:noFill/>
            <a:miter lim="800000"/>
            <a:headEnd/>
            <a:tailEnd/>
          </a:ln>
        </p:spPr>
      </p:pic>
      <p:sp>
        <p:nvSpPr>
          <p:cNvPr id="5" name="Rectangle 4"/>
          <p:cNvSpPr/>
          <p:nvPr/>
        </p:nvSpPr>
        <p:spPr>
          <a:xfrm>
            <a:off x="2895600" y="5410200"/>
            <a:ext cx="5334000" cy="369332"/>
          </a:xfrm>
          <a:prstGeom prst="rect">
            <a:avLst/>
          </a:prstGeom>
        </p:spPr>
        <p:txBody>
          <a:bodyPr wrap="square">
            <a:spAutoFit/>
          </a:bodyPr>
          <a:lstStyle/>
          <a:p>
            <a:r>
              <a:rPr lang="es-ES" dirty="0" smtClean="0">
                <a:solidFill>
                  <a:srgbClr val="FFFF00"/>
                </a:solidFill>
                <a:latin typeface="Times New Roman" pitchFamily="18" charset="0"/>
                <a:cs typeface="Times New Roman" pitchFamily="18" charset="0"/>
              </a:rPr>
              <a:t>Bravo-Calderón et al. Head &amp; </a:t>
            </a:r>
            <a:r>
              <a:rPr lang="es-ES" dirty="0" err="1" smtClean="0">
                <a:solidFill>
                  <a:srgbClr val="FFFF00"/>
                </a:solidFill>
                <a:latin typeface="Times New Roman" pitchFamily="18" charset="0"/>
                <a:cs typeface="Times New Roman" pitchFamily="18" charset="0"/>
              </a:rPr>
              <a:t>Face</a:t>
            </a:r>
            <a:r>
              <a:rPr lang="es-ES" dirty="0" smtClean="0">
                <a:solidFill>
                  <a:srgbClr val="FFFF00"/>
                </a:solidFill>
                <a:latin typeface="Times New Roman" pitchFamily="18" charset="0"/>
                <a:cs typeface="Times New Roman" pitchFamily="18" charset="0"/>
              </a:rPr>
              <a:t> Medicine 2012,</a:t>
            </a:r>
            <a:endParaRPr lang="en-US"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pPr>
              <a:buNone/>
            </a:pPr>
            <a:r>
              <a:rPr lang="en-US" sz="2400" dirty="0" smtClean="0">
                <a:latin typeface="Times New Roman" pitchFamily="18" charset="0"/>
                <a:cs typeface="Times New Roman" pitchFamily="18" charset="0"/>
              </a:rPr>
              <a:t>Treatment</a:t>
            </a:r>
          </a:p>
          <a:p>
            <a:r>
              <a:rPr lang="en-US" sz="2400" dirty="0" smtClean="0">
                <a:latin typeface="Times New Roman" pitchFamily="18" charset="0"/>
                <a:cs typeface="Times New Roman" pitchFamily="18" charset="0"/>
              </a:rPr>
              <a:t>The administration of estrogens and calcium supplements after menopause helps to prevent further cortical and trabecular bone loss. </a:t>
            </a:r>
          </a:p>
          <a:p>
            <a:r>
              <a:rPr lang="en-US" sz="2400" dirty="0" smtClean="0">
                <a:latin typeface="Times New Roman" pitchFamily="18" charset="0"/>
                <a:cs typeface="Times New Roman" pitchFamily="18" charset="0"/>
              </a:rPr>
              <a:t>Exercise programs are also effective.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smtClean="0">
                <a:solidFill>
                  <a:srgbClr val="FFFF00"/>
                </a:solidFill>
                <a:latin typeface="Times New Roman" pitchFamily="18" charset="0"/>
                <a:cs typeface="Times New Roman" pitchFamily="18" charset="0"/>
              </a:rPr>
              <a:t>METABOLIC BONE DISEASES DUE TO</a:t>
            </a:r>
            <a:br>
              <a:rPr lang="en-US" sz="2400" b="1" dirty="0" smtClean="0">
                <a:solidFill>
                  <a:srgbClr val="FFFF00"/>
                </a:solidFill>
                <a:latin typeface="Times New Roman" pitchFamily="18" charset="0"/>
                <a:cs typeface="Times New Roman" pitchFamily="18" charset="0"/>
              </a:rPr>
            </a:br>
            <a:r>
              <a:rPr lang="en-US" sz="2400" b="1" dirty="0" smtClean="0">
                <a:solidFill>
                  <a:srgbClr val="FFFF00"/>
                </a:solidFill>
                <a:latin typeface="Times New Roman" pitchFamily="18" charset="0"/>
                <a:cs typeface="Times New Roman" pitchFamily="18" charset="0"/>
              </a:rPr>
              <a:t>NUTRITIONAL DEFICIENCY</a:t>
            </a: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latin typeface="Times New Roman" pitchFamily="18" charset="0"/>
                <a:cs typeface="Times New Roman" pitchFamily="18" charset="0"/>
              </a:rPr>
              <a:t>Nutritional deficiencies may be broadly divided into:</a:t>
            </a:r>
          </a:p>
          <a:p>
            <a:pPr>
              <a:buNone/>
            </a:pPr>
            <a:r>
              <a:rPr lang="en-US" sz="2400" dirty="0" smtClean="0">
                <a:latin typeface="Times New Roman" pitchFamily="18" charset="0"/>
                <a:cs typeface="Times New Roman" pitchFamily="18" charset="0"/>
              </a:rPr>
              <a:t>    • </a:t>
            </a:r>
            <a:r>
              <a:rPr lang="en-US" sz="2400" dirty="0" smtClean="0">
                <a:solidFill>
                  <a:srgbClr val="FFFF00"/>
                </a:solidFill>
                <a:latin typeface="Times New Roman" pitchFamily="18" charset="0"/>
                <a:cs typeface="Times New Roman" pitchFamily="18" charset="0"/>
              </a:rPr>
              <a:t>Primary Nutritional Deficiencies- </a:t>
            </a:r>
            <a:r>
              <a:rPr lang="en-US" sz="2400" dirty="0" smtClean="0">
                <a:latin typeface="Times New Roman" pitchFamily="18" charset="0"/>
                <a:cs typeface="Times New Roman" pitchFamily="18" charset="0"/>
              </a:rPr>
              <a:t>caused due to inadequate intake.</a:t>
            </a:r>
          </a:p>
          <a:p>
            <a:pPr>
              <a:buNone/>
            </a:pPr>
            <a:r>
              <a:rPr lang="en-US" sz="2400" dirty="0" smtClean="0">
                <a:latin typeface="Times New Roman" pitchFamily="18" charset="0"/>
                <a:cs typeface="Times New Roman" pitchFamily="18" charset="0"/>
              </a:rPr>
              <a:t>    • </a:t>
            </a:r>
            <a:r>
              <a:rPr lang="en-US" sz="2400" dirty="0" smtClean="0">
                <a:solidFill>
                  <a:srgbClr val="FFFF00"/>
                </a:solidFill>
                <a:latin typeface="Times New Roman" pitchFamily="18" charset="0"/>
                <a:cs typeface="Times New Roman" pitchFamily="18" charset="0"/>
              </a:rPr>
              <a:t>Secondary Nutritional Deficiencies- </a:t>
            </a:r>
            <a:r>
              <a:rPr lang="en-US" sz="2400" dirty="0" smtClean="0">
                <a:latin typeface="Times New Roman" pitchFamily="18" charset="0"/>
                <a:cs typeface="Times New Roman" pitchFamily="18" charset="0"/>
              </a:rPr>
              <a:t>caused due to a number of predisposing factors and conditions, such as:</a:t>
            </a:r>
          </a:p>
          <a:p>
            <a:pPr>
              <a:buNone/>
            </a:pPr>
            <a:r>
              <a:rPr lang="en-US" sz="2400" dirty="0" smtClean="0">
                <a:latin typeface="Times New Roman" pitchFamily="18" charset="0"/>
                <a:cs typeface="Times New Roman" pitchFamily="18" charset="0"/>
              </a:rPr>
              <a:t>- Increased metabolic rate</a:t>
            </a:r>
          </a:p>
          <a:p>
            <a:pPr>
              <a:buNone/>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Malabsorption</a:t>
            </a:r>
            <a:endParaRPr lang="en-US" sz="2400" dirty="0" smtClean="0">
              <a:latin typeface="Times New Roman" pitchFamily="18" charset="0"/>
              <a:cs typeface="Times New Roman" pitchFamily="18" charset="0"/>
            </a:endParaRPr>
          </a:p>
          <a:p>
            <a:pPr>
              <a:buNone/>
            </a:pPr>
            <a:r>
              <a:rPr lang="en-US" sz="2400" dirty="0" smtClean="0">
                <a:latin typeface="Times New Roman" pitchFamily="18" charset="0"/>
                <a:cs typeface="Times New Roman" pitchFamily="18" charset="0"/>
              </a:rPr>
              <a:t>-Functional or organic GI Tract disorders</a:t>
            </a:r>
          </a:p>
          <a:p>
            <a:pPr>
              <a:buNone/>
            </a:pPr>
            <a:r>
              <a:rPr lang="en-US" sz="2400" dirty="0" smtClean="0">
                <a:latin typeface="Times New Roman" pitchFamily="18" charset="0"/>
                <a:cs typeface="Times New Roman" pitchFamily="18" charset="0"/>
              </a:rPr>
              <a:t>- Increased excretion of essential factors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467600" cy="1143000"/>
          </a:xfrm>
        </p:spPr>
        <p:txBody>
          <a:bodyPr>
            <a:normAutofit fontScale="90000"/>
          </a:bodyPr>
          <a:lstStyle/>
          <a:p>
            <a:r>
              <a:rPr lang="en-US" sz="2700" b="1" dirty="0" smtClean="0">
                <a:solidFill>
                  <a:srgbClr val="FFFF00"/>
                </a:solidFill>
                <a:latin typeface="Times New Roman" pitchFamily="18" charset="0"/>
                <a:cs typeface="Times New Roman" pitchFamily="18" charset="0"/>
              </a:rPr>
              <a:t>Vitamin A Deficiency</a:t>
            </a:r>
            <a:r>
              <a:rPr lang="en-US" b="1" dirty="0" smtClean="0"/>
              <a:t/>
            </a:r>
            <a:br>
              <a:rPr lang="en-US" b="1" dirty="0" smtClean="0"/>
            </a:br>
            <a:endParaRPr lang="en-US" dirty="0"/>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Definition: </a:t>
            </a:r>
          </a:p>
          <a:p>
            <a:pPr>
              <a:buNone/>
            </a:pPr>
            <a:r>
              <a:rPr lang="en-US" sz="2400" dirty="0" smtClean="0">
                <a:latin typeface="Times New Roman" pitchFamily="18" charset="0"/>
                <a:cs typeface="Times New Roman" pitchFamily="18" charset="0"/>
              </a:rPr>
              <a:t>Carotene is a yellow pigment found in vegetable foods which is converted into Vitamin A in the body. </a:t>
            </a:r>
          </a:p>
          <a:p>
            <a:pPr>
              <a:buNone/>
            </a:pPr>
            <a:r>
              <a:rPr lang="en-US" sz="2400" dirty="0" smtClean="0">
                <a:latin typeface="Times New Roman" pitchFamily="18" charset="0"/>
                <a:cs typeface="Times New Roman" pitchFamily="18" charset="0"/>
              </a:rPr>
              <a:t>Vitamin A or retinol is also found in foods of animal origin. </a:t>
            </a:r>
          </a:p>
          <a:p>
            <a:pPr>
              <a:buNone/>
            </a:pPr>
            <a:r>
              <a:rPr lang="en-US" sz="2400" dirty="0" smtClean="0">
                <a:latin typeface="Times New Roman" pitchFamily="18" charset="0"/>
                <a:cs typeface="Times New Roman" pitchFamily="18" charset="0"/>
              </a:rPr>
              <a:t>The daily requirement of Vitamin A is 420 mg to 800-1000 mg.</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Clinical Features</a:t>
            </a:r>
          </a:p>
          <a:p>
            <a:r>
              <a:rPr lang="en-US" sz="2400" dirty="0" smtClean="0">
                <a:latin typeface="Times New Roman" pitchFamily="18" charset="0"/>
                <a:cs typeface="Times New Roman" pitchFamily="18" charset="0"/>
              </a:rPr>
              <a:t> Causes failure of growth in the young and </a:t>
            </a:r>
            <a:r>
              <a:rPr lang="en-US" sz="2400" dirty="0" err="1" smtClean="0">
                <a:latin typeface="Times New Roman" pitchFamily="18" charset="0"/>
                <a:cs typeface="Times New Roman" pitchFamily="18" charset="0"/>
              </a:rPr>
              <a:t>collagenous</a:t>
            </a:r>
            <a:r>
              <a:rPr lang="en-US" sz="2400" dirty="0" smtClean="0">
                <a:latin typeface="Times New Roman" pitchFamily="18" charset="0"/>
                <a:cs typeface="Times New Roman" pitchFamily="18" charset="0"/>
              </a:rPr>
              <a:t> tissue is affected.</a:t>
            </a:r>
          </a:p>
          <a:p>
            <a:r>
              <a:rPr lang="en-US" sz="2400" dirty="0" smtClean="0">
                <a:latin typeface="Times New Roman" pitchFamily="18" charset="0"/>
                <a:cs typeface="Times New Roman" pitchFamily="18" charset="0"/>
              </a:rPr>
              <a:t> Keratinizing </a:t>
            </a:r>
            <a:r>
              <a:rPr lang="en-US" sz="2400" dirty="0" err="1" smtClean="0">
                <a:latin typeface="Times New Roman" pitchFamily="18" charset="0"/>
                <a:cs typeface="Times New Roman" pitchFamily="18" charset="0"/>
              </a:rPr>
              <a:t>metaplasia</a:t>
            </a:r>
            <a:r>
              <a:rPr lang="en-US" sz="2400" dirty="0" smtClean="0">
                <a:latin typeface="Times New Roman" pitchFamily="18" charset="0"/>
                <a:cs typeface="Times New Roman" pitchFamily="18" charset="0"/>
              </a:rPr>
              <a:t> of the epithelial cells.</a:t>
            </a:r>
          </a:p>
          <a:p>
            <a:r>
              <a:rPr lang="en-US" sz="2400" dirty="0" smtClean="0">
                <a:latin typeface="Times New Roman" pitchFamily="18" charset="0"/>
                <a:cs typeface="Times New Roman" pitchFamily="18" charset="0"/>
              </a:rPr>
              <a:t> Deficiency causes night blindness, dry conjunctiva, </a:t>
            </a:r>
            <a:r>
              <a:rPr lang="en-US" sz="2400" dirty="0" err="1" smtClean="0">
                <a:latin typeface="Times New Roman" pitchFamily="18" charset="0"/>
                <a:cs typeface="Times New Roman" pitchFamily="18" charset="0"/>
              </a:rPr>
              <a:t>Bitot's</a:t>
            </a:r>
            <a:r>
              <a:rPr lang="en-US" sz="2400" dirty="0" smtClean="0">
                <a:latin typeface="Times New Roman" pitchFamily="18" charset="0"/>
                <a:cs typeface="Times New Roman" pitchFamily="18" charset="0"/>
              </a:rPr>
              <a:t> spot, corneal </a:t>
            </a:r>
            <a:r>
              <a:rPr lang="en-US" sz="2400" dirty="0" err="1" smtClean="0">
                <a:latin typeface="Times New Roman" pitchFamily="18" charset="0"/>
                <a:cs typeface="Times New Roman" pitchFamily="18" charset="0"/>
              </a:rPr>
              <a:t>xerosis</a:t>
            </a:r>
            <a:r>
              <a:rPr lang="en-US" sz="2400" dirty="0" smtClean="0">
                <a:latin typeface="Times New Roman" pitchFamily="18" charset="0"/>
                <a:cs typeface="Times New Roman" pitchFamily="18" charset="0"/>
              </a:rPr>
              <a:t>, corneal ulcerations or </a:t>
            </a:r>
            <a:r>
              <a:rPr lang="en-US" sz="2400" dirty="0" err="1" smtClean="0">
                <a:latin typeface="Times New Roman" pitchFamily="18" charset="0"/>
                <a:cs typeface="Times New Roman" pitchFamily="18" charset="0"/>
              </a:rPr>
              <a:t>keratomalacia</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There may be </a:t>
            </a:r>
            <a:r>
              <a:rPr lang="en-US" sz="2400" dirty="0" err="1" smtClean="0">
                <a:latin typeface="Times New Roman" pitchFamily="18" charset="0"/>
                <a:cs typeface="Times New Roman" pitchFamily="18" charset="0"/>
              </a:rPr>
              <a:t>xerophthalmia</a:t>
            </a:r>
            <a:r>
              <a:rPr lang="en-US" sz="2400" dirty="0" smtClean="0">
                <a:latin typeface="Times New Roman" pitchFamily="18" charset="0"/>
                <a:cs typeface="Times New Roman" pitchFamily="18" charset="0"/>
              </a:rPr>
              <a:t> due to decrease in lacrimal secretion.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The teeth have defective enamel formation with distorted morphology, enamel </a:t>
            </a:r>
            <a:r>
              <a:rPr lang="en-US" sz="2400" dirty="0" err="1" smtClean="0">
                <a:latin typeface="Times New Roman" pitchFamily="18" charset="0"/>
                <a:cs typeface="Times New Roman" pitchFamily="18" charset="0"/>
              </a:rPr>
              <a:t>hypoplasia</a:t>
            </a:r>
            <a:r>
              <a:rPr lang="en-US" sz="2400" dirty="0" smtClean="0">
                <a:latin typeface="Times New Roman" pitchFamily="18" charset="0"/>
                <a:cs typeface="Times New Roman" pitchFamily="18" charset="0"/>
              </a:rPr>
              <a:t>, and atypical dentin.</a:t>
            </a:r>
          </a:p>
          <a:p>
            <a:r>
              <a:rPr lang="en-US" sz="2400" dirty="0" smtClean="0">
                <a:latin typeface="Times New Roman" pitchFamily="18" charset="0"/>
                <a:cs typeface="Times New Roman" pitchFamily="18" charset="0"/>
              </a:rPr>
              <a:t> There is increased susceptibility to caries, </a:t>
            </a:r>
            <a:r>
              <a:rPr lang="en-US" sz="2400" dirty="0" err="1" smtClean="0">
                <a:latin typeface="Times New Roman" pitchFamily="18" charset="0"/>
                <a:cs typeface="Times New Roman" pitchFamily="18" charset="0"/>
              </a:rPr>
              <a:t>hyperplastic</a:t>
            </a:r>
            <a:r>
              <a:rPr lang="en-US" sz="2400" dirty="0" smtClean="0">
                <a:latin typeface="Times New Roman" pitchFamily="18" charset="0"/>
                <a:cs typeface="Times New Roman" pitchFamily="18" charset="0"/>
              </a:rPr>
              <a:t> gingival and periodontal disease with abscess formation</a:t>
            </a:r>
            <a:r>
              <a:rPr lang="en-US" dirty="0" smtClean="0"/>
              <a:t>.</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r>
              <a:rPr lang="en-US" sz="2400" dirty="0" smtClean="0">
                <a:latin typeface="Times New Roman" pitchFamily="18" charset="0"/>
                <a:cs typeface="Times New Roman" pitchFamily="18" charset="0"/>
              </a:rPr>
              <a:t> Widening of the periodontal membrane is seen, and at times the loss of periodontal space is so severe that roots are seen in direct contact with the alveolar bone.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smtClean="0">
                <a:solidFill>
                  <a:srgbClr val="FFFF00"/>
                </a:solidFill>
                <a:latin typeface="Times New Roman" pitchFamily="18" charset="0"/>
                <a:cs typeface="Times New Roman" pitchFamily="18" charset="0"/>
              </a:rPr>
              <a:t>Langerhan's</a:t>
            </a:r>
            <a:r>
              <a:rPr lang="en-US" sz="2400" b="1" dirty="0" smtClean="0">
                <a:solidFill>
                  <a:srgbClr val="FFFF00"/>
                </a:solidFill>
                <a:latin typeface="Times New Roman" pitchFamily="18" charset="0"/>
                <a:cs typeface="Times New Roman" pitchFamily="18" charset="0"/>
              </a:rPr>
              <a:t> Cell </a:t>
            </a:r>
            <a:r>
              <a:rPr lang="en-US" sz="2400" b="1" dirty="0" err="1" smtClean="0">
                <a:solidFill>
                  <a:srgbClr val="FFFF00"/>
                </a:solidFill>
                <a:latin typeface="Times New Roman" pitchFamily="18" charset="0"/>
                <a:cs typeface="Times New Roman" pitchFamily="18" charset="0"/>
              </a:rPr>
              <a:t>Histiocytosis</a:t>
            </a:r>
            <a:r>
              <a:rPr lang="en-US" sz="2400" b="1" dirty="0" smtClean="0">
                <a:solidFill>
                  <a:srgbClr val="FFFF00"/>
                </a:solidFill>
                <a:latin typeface="Times New Roman" pitchFamily="18" charset="0"/>
                <a:cs typeface="Times New Roman" pitchFamily="18" charset="0"/>
              </a:rPr>
              <a:t> (</a:t>
            </a:r>
            <a:r>
              <a:rPr lang="en-US" sz="2400" b="1" dirty="0" err="1" smtClean="0">
                <a:solidFill>
                  <a:srgbClr val="FFFF00"/>
                </a:solidFill>
                <a:latin typeface="Times New Roman" pitchFamily="18" charset="0"/>
                <a:cs typeface="Times New Roman" pitchFamily="18" charset="0"/>
              </a:rPr>
              <a:t>histiocytosis</a:t>
            </a:r>
            <a:r>
              <a:rPr lang="en-US" sz="2400" b="1" dirty="0" smtClean="0">
                <a:solidFill>
                  <a:srgbClr val="FFFF00"/>
                </a:solidFill>
                <a:latin typeface="Times New Roman" pitchFamily="18" charset="0"/>
                <a:cs typeface="Times New Roman" pitchFamily="18" charset="0"/>
              </a:rPr>
              <a:t> X, </a:t>
            </a:r>
            <a:r>
              <a:rPr lang="en-US" sz="2400" dirty="0" smtClean="0">
                <a:solidFill>
                  <a:srgbClr val="FFFF00"/>
                </a:solidFill>
                <a:latin typeface="Times New Roman" pitchFamily="18" charset="0"/>
                <a:cs typeface="Times New Roman" pitchFamily="18" charset="0"/>
              </a:rPr>
              <a:t>idiopathic </a:t>
            </a:r>
            <a:r>
              <a:rPr lang="en-US" sz="2400" dirty="0" err="1" smtClean="0">
                <a:solidFill>
                  <a:srgbClr val="FFFF00"/>
                </a:solidFill>
                <a:latin typeface="Times New Roman" pitchFamily="18" charset="0"/>
                <a:cs typeface="Times New Roman" pitchFamily="18" charset="0"/>
              </a:rPr>
              <a:t>histiocytosis</a:t>
            </a:r>
            <a:r>
              <a:rPr lang="en-US" sz="2400" dirty="0" smtClean="0">
                <a:solidFill>
                  <a:srgbClr val="FFFF00"/>
                </a:solidFill>
                <a:latin typeface="Times New Roman" pitchFamily="18" charset="0"/>
                <a:cs typeface="Times New Roman" pitchFamily="18" charset="0"/>
              </a:rPr>
              <a:t>, /</a:t>
            </a:r>
            <a:r>
              <a:rPr lang="en-US" sz="2400" dirty="0" err="1" smtClean="0">
                <a:solidFill>
                  <a:srgbClr val="FFFF00"/>
                </a:solidFill>
                <a:latin typeface="Times New Roman" pitchFamily="18" charset="0"/>
                <a:cs typeface="Times New Roman" pitchFamily="18" charset="0"/>
              </a:rPr>
              <a:t>angerhan's</a:t>
            </a:r>
            <a:r>
              <a:rPr lang="en-US" sz="2400" dirty="0" smtClean="0">
                <a:solidFill>
                  <a:srgbClr val="FFFF00"/>
                </a:solidFill>
                <a:latin typeface="Times New Roman" pitchFamily="18" charset="0"/>
                <a:cs typeface="Times New Roman" pitchFamily="18" charset="0"/>
              </a:rPr>
              <a:t> cell disease)</a:t>
            </a:r>
            <a:endParaRPr lang="en-US" sz="24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err="1" smtClean="0"/>
              <a:t>Histiocytosis</a:t>
            </a:r>
            <a:r>
              <a:rPr lang="en-US" sz="2400" dirty="0" smtClean="0"/>
              <a:t>-X was classified into three distinct clinical forms:</a:t>
            </a:r>
          </a:p>
          <a:p>
            <a:pPr>
              <a:buNone/>
            </a:pPr>
            <a:r>
              <a:rPr lang="en-US" sz="2400" dirty="0" smtClean="0"/>
              <a:t>- </a:t>
            </a:r>
            <a:r>
              <a:rPr lang="en-US" sz="2400" dirty="0" err="1" smtClean="0"/>
              <a:t>Eosinophilic</a:t>
            </a:r>
            <a:r>
              <a:rPr lang="en-US" sz="2400" dirty="0" smtClean="0"/>
              <a:t> granuloma (solitary)</a:t>
            </a:r>
          </a:p>
          <a:p>
            <a:pPr>
              <a:buNone/>
            </a:pPr>
            <a:r>
              <a:rPr lang="en-US" sz="2400" dirty="0" smtClean="0"/>
              <a:t>- Hand-</a:t>
            </a:r>
            <a:r>
              <a:rPr lang="en-US" sz="2400" dirty="0" err="1" smtClean="0"/>
              <a:t>Schuller</a:t>
            </a:r>
            <a:r>
              <a:rPr lang="en-US" sz="2400" dirty="0" smtClean="0"/>
              <a:t>-Christian disease (chronic </a:t>
            </a:r>
            <a:r>
              <a:rPr lang="en-US" sz="2400" dirty="0" err="1" smtClean="0"/>
              <a:t>dissemina</a:t>
            </a:r>
            <a:r>
              <a:rPr lang="en-US" sz="2400" dirty="0" smtClean="0"/>
              <a:t> ted)</a:t>
            </a:r>
          </a:p>
          <a:p>
            <a:pPr>
              <a:buNone/>
            </a:pPr>
            <a:r>
              <a:rPr lang="en-US" sz="2400" dirty="0" smtClean="0"/>
              <a:t>- Letterer-</a:t>
            </a:r>
            <a:r>
              <a:rPr lang="en-US" sz="2400" dirty="0" err="1" smtClean="0"/>
              <a:t>siwe</a:t>
            </a:r>
            <a:r>
              <a:rPr lang="en-US" sz="2400" dirty="0" smtClean="0"/>
              <a:t> disease (acute disseminated).</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err="1" smtClean="0">
                <a:solidFill>
                  <a:srgbClr val="FFFF00"/>
                </a:solidFill>
                <a:latin typeface="Times New Roman" pitchFamily="18" charset="0"/>
                <a:cs typeface="Times New Roman" pitchFamily="18" charset="0"/>
              </a:rPr>
              <a:t>Eosinophilic</a:t>
            </a:r>
            <a:r>
              <a:rPr lang="en-US" sz="2800" dirty="0" smtClean="0">
                <a:solidFill>
                  <a:srgbClr val="FFFF00"/>
                </a:solidFill>
                <a:latin typeface="Times New Roman" pitchFamily="18" charset="0"/>
                <a:cs typeface="Times New Roman" pitchFamily="18" charset="0"/>
              </a:rPr>
              <a:t> Granuloma</a:t>
            </a:r>
            <a:br>
              <a:rPr lang="en-US" sz="2800" dirty="0" smtClean="0">
                <a:solidFill>
                  <a:srgbClr val="FFFF00"/>
                </a:solidFill>
                <a:latin typeface="Times New Roman" pitchFamily="18" charset="0"/>
                <a:cs typeface="Times New Roman" pitchFamily="18" charset="0"/>
              </a:rPr>
            </a:br>
            <a:endParaRPr lang="en-US" sz="2800" dirty="0">
              <a:solidFill>
                <a:srgbClr val="FFFF00"/>
              </a:solidFill>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This is more common in males, older children and young adults are more affected.</a:t>
            </a:r>
          </a:p>
          <a:p>
            <a:r>
              <a:rPr lang="en-US" sz="2400" dirty="0" smtClean="0">
                <a:latin typeface="Times New Roman" pitchFamily="18" charset="0"/>
                <a:cs typeface="Times New Roman" pitchFamily="18" charset="0"/>
              </a:rPr>
              <a:t> It usually involves the skeleton (ribs, pelvis, long bones, skull and jaws) and in rare cases it involves soft tissue (such as lymph nodes, skin, lungs, gingiva and palate)</a:t>
            </a:r>
          </a:p>
          <a:p>
            <a:r>
              <a:rPr lang="en-US" sz="2400" dirty="0" smtClean="0">
                <a:latin typeface="Times New Roman" pitchFamily="18" charset="0"/>
                <a:cs typeface="Times New Roman" pitchFamily="18" charset="0"/>
              </a:rPr>
              <a:t>The lesions develop quickly and may be painful.</a:t>
            </a:r>
          </a:p>
          <a:p>
            <a:r>
              <a:rPr lang="en-US" sz="2400" dirty="0" smtClean="0">
                <a:latin typeface="Times New Roman" pitchFamily="18" charset="0"/>
                <a:cs typeface="Times New Roman" pitchFamily="18" charset="0"/>
              </a:rPr>
              <a:t>It is usually destructive, well demarcated, roughly round or oval in shape. </a:t>
            </a:r>
          </a:p>
          <a:p>
            <a:r>
              <a:rPr lang="en-US" sz="2400" dirty="0" smtClean="0">
                <a:latin typeface="Times New Roman" pitchFamily="18" charset="0"/>
                <a:cs typeface="Times New Roman" pitchFamily="18" charset="0"/>
              </a:rPr>
              <a:t>The destroyed area is replaced by soft tissue (soft and brown) which eventually becomes fibrous and grayish.</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a:xfrm>
            <a:off x="152400" y="1600200"/>
            <a:ext cx="8686800" cy="4525963"/>
          </a:xfrm>
        </p:spPr>
        <p:txBody>
          <a:bodyPr>
            <a:normAutofit lnSpcReduction="10000"/>
          </a:bodyPr>
          <a:lstStyle/>
          <a:p>
            <a:pPr>
              <a:buFont typeface="Wingdings" pitchFamily="2" charset="2"/>
              <a:buChar char="ü"/>
            </a:pPr>
            <a:r>
              <a:rPr lang="en-US" sz="2400" dirty="0" smtClean="0">
                <a:latin typeface="Times New Roman" pitchFamily="18" charset="0"/>
                <a:cs typeface="Times New Roman" pitchFamily="18" charset="0"/>
              </a:rPr>
              <a:t>Increases bone remodeling in </a:t>
            </a:r>
          </a:p>
          <a:p>
            <a:pPr>
              <a:buNone/>
            </a:pPr>
            <a:r>
              <a:rPr lang="en-US" sz="2400" dirty="0" smtClean="0">
                <a:latin typeface="Times New Roman" pitchFamily="18" charset="0"/>
                <a:cs typeface="Times New Roman" pitchFamily="18" charset="0"/>
              </a:rPr>
              <a:t>preference of </a:t>
            </a:r>
            <a:r>
              <a:rPr lang="en-US" sz="2400" dirty="0" err="1" smtClean="0">
                <a:latin typeface="Times New Roman" pitchFamily="18" charset="0"/>
                <a:cs typeface="Times New Roman" pitchFamily="18" charset="0"/>
              </a:rPr>
              <a:t>osteoclastic</a:t>
            </a:r>
            <a:r>
              <a:rPr lang="en-US" sz="2400" dirty="0" smtClean="0">
                <a:latin typeface="Times New Roman" pitchFamily="18" charset="0"/>
                <a:cs typeface="Times New Roman" pitchFamily="18" charset="0"/>
              </a:rPr>
              <a:t> resorption,</a:t>
            </a:r>
          </a:p>
          <a:p>
            <a:pPr>
              <a:buNone/>
            </a:pPr>
            <a:r>
              <a:rPr lang="en-US" sz="2400" dirty="0" smtClean="0">
                <a:latin typeface="Times New Roman" pitchFamily="18" charset="0"/>
                <a:cs typeface="Times New Roman" pitchFamily="18" charset="0"/>
              </a:rPr>
              <a:t> which mobilizes calcium from </a:t>
            </a:r>
          </a:p>
          <a:p>
            <a:pPr>
              <a:buNone/>
            </a:pPr>
            <a:r>
              <a:rPr lang="en-US" sz="2400" dirty="0" smtClean="0">
                <a:latin typeface="Times New Roman" pitchFamily="18" charset="0"/>
                <a:cs typeface="Times New Roman" pitchFamily="18" charset="0"/>
              </a:rPr>
              <a:t>the skeleton.</a:t>
            </a:r>
          </a:p>
          <a:p>
            <a:pPr>
              <a:buNone/>
            </a:pPr>
            <a:r>
              <a:rPr lang="en-US" sz="2400" dirty="0" smtClean="0">
                <a:latin typeface="Times New Roman" pitchFamily="18" charset="0"/>
                <a:cs typeface="Times New Roman" pitchFamily="18" charset="0"/>
              </a:rPr>
              <a:t>                                                                             </a:t>
            </a:r>
          </a:p>
          <a:p>
            <a:pPr>
              <a:buNone/>
            </a:pPr>
            <a:r>
              <a:rPr lang="en-US" sz="2400" b="1" dirty="0" smtClean="0">
                <a:solidFill>
                  <a:srgbClr val="FFFF00"/>
                </a:solidFill>
                <a:latin typeface="Times New Roman" pitchFamily="18" charset="0"/>
                <a:cs typeface="Times New Roman" pitchFamily="18" charset="0"/>
              </a:rPr>
              <a:t>                                                                   increase in serum      calcium</a:t>
            </a:r>
            <a:r>
              <a:rPr lang="en-US" sz="2400" dirty="0" smtClean="0">
                <a:latin typeface="Times New Roman" pitchFamily="18" charset="0"/>
                <a:cs typeface="Times New Roman" pitchFamily="18" charset="0"/>
              </a:rPr>
              <a:t>. </a:t>
            </a:r>
          </a:p>
          <a:p>
            <a:pPr>
              <a:buFont typeface="Wingdings" pitchFamily="2" charset="2"/>
              <a:buChar char="ü"/>
            </a:pPr>
            <a:r>
              <a:rPr lang="en-US" sz="2400" dirty="0" smtClean="0">
                <a:latin typeface="Times New Roman" pitchFamily="18" charset="0"/>
                <a:cs typeface="Times New Roman" pitchFamily="18" charset="0"/>
              </a:rPr>
              <a:t>increases renal tubular </a:t>
            </a:r>
          </a:p>
          <a:p>
            <a:pPr>
              <a:buNone/>
            </a:pPr>
            <a:r>
              <a:rPr lang="en-US" sz="2400" dirty="0" smtClean="0">
                <a:latin typeface="Times New Roman" pitchFamily="18" charset="0"/>
                <a:cs typeface="Times New Roman" pitchFamily="18" charset="0"/>
              </a:rPr>
              <a:t>reabsorption of calcium and</a:t>
            </a:r>
          </a:p>
          <a:p>
            <a:pPr>
              <a:buFont typeface="Wingdings" pitchFamily="2" charset="2"/>
              <a:buChar char="ü"/>
            </a:pPr>
            <a:r>
              <a:rPr lang="en-US" sz="2400" dirty="0" smtClean="0">
                <a:latin typeface="Times New Roman" pitchFamily="18" charset="0"/>
                <a:cs typeface="Times New Roman" pitchFamily="18" charset="0"/>
              </a:rPr>
              <a:t> renal production of the  active vitamin D metabolite 1,25(OH)2D. </a:t>
            </a:r>
            <a:endParaRPr lang="en-US" sz="2400" dirty="0">
              <a:latin typeface="Times New Roman" pitchFamily="18" charset="0"/>
              <a:cs typeface="Times New Roman" pitchFamily="18" charset="0"/>
            </a:endParaRPr>
          </a:p>
        </p:txBody>
      </p:sp>
      <p:sp>
        <p:nvSpPr>
          <p:cNvPr id="4" name="Right Brace 3"/>
          <p:cNvSpPr/>
          <p:nvPr/>
        </p:nvSpPr>
        <p:spPr>
          <a:xfrm>
            <a:off x="4800600" y="1600200"/>
            <a:ext cx="914400" cy="3276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In the jaws there is evidence of bony swelling, loosening and sloughing of teeth due to destruction of the alveolar bone by one or more foci of EG.</a:t>
            </a:r>
          </a:p>
          <a:p>
            <a:r>
              <a:rPr lang="en-US" sz="2400" dirty="0" smtClean="0">
                <a:latin typeface="Times New Roman" pitchFamily="18" charset="0"/>
                <a:cs typeface="Times New Roman" pitchFamily="18" charset="0"/>
              </a:rPr>
              <a:t>There may be superficial loss of alveolar bone, often mimicking juvenile periodontitis.</a:t>
            </a:r>
          </a:p>
          <a:p>
            <a:r>
              <a:rPr lang="en-US" sz="2400" dirty="0" smtClean="0">
                <a:latin typeface="Times New Roman" pitchFamily="18" charset="0"/>
                <a:cs typeface="Times New Roman" pitchFamily="18" charset="0"/>
              </a:rPr>
              <a:t>The patient may have a soft tissue mass, gingivitis, bleeding gingiva, pain and ulceration.</a:t>
            </a:r>
          </a:p>
          <a:p>
            <a:r>
              <a:rPr lang="en-US" sz="2400" dirty="0" smtClean="0">
                <a:latin typeface="Times New Roman" pitchFamily="18" charset="0"/>
                <a:cs typeface="Times New Roman" pitchFamily="18" charset="0"/>
              </a:rPr>
              <a:t> The sockets of teeth lost to the disease generally do not heal normally.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Hand-</a:t>
            </a:r>
            <a:r>
              <a:rPr lang="en-US" sz="2400" dirty="0" err="1" smtClean="0">
                <a:solidFill>
                  <a:srgbClr val="FFFF00"/>
                </a:solidFill>
                <a:latin typeface="Times New Roman" pitchFamily="18" charset="0"/>
                <a:cs typeface="Times New Roman" pitchFamily="18" charset="0"/>
              </a:rPr>
              <a:t>Schuller</a:t>
            </a:r>
            <a:r>
              <a:rPr lang="en-US" sz="2400" dirty="0" smtClean="0">
                <a:solidFill>
                  <a:srgbClr val="FFFF00"/>
                </a:solidFill>
                <a:latin typeface="Times New Roman" pitchFamily="18" charset="0"/>
                <a:cs typeface="Times New Roman" pitchFamily="18" charset="0"/>
              </a:rPr>
              <a:t>-Christian Disease</a:t>
            </a:r>
          </a:p>
          <a:p>
            <a:r>
              <a:rPr lang="en-US" sz="2400" dirty="0" smtClean="0">
                <a:latin typeface="Times New Roman" pitchFamily="18" charset="0"/>
                <a:cs typeface="Times New Roman" pitchFamily="18" charset="0"/>
              </a:rPr>
              <a:t> This usually begins in childhood, but sometimes may not develop until the third decade. </a:t>
            </a:r>
          </a:p>
          <a:p>
            <a:r>
              <a:rPr lang="en-US" sz="2400" dirty="0" smtClean="0">
                <a:latin typeface="Times New Roman" pitchFamily="18" charset="0"/>
                <a:cs typeface="Times New Roman" pitchFamily="18" charset="0"/>
              </a:rPr>
              <a:t>Males are more commonly affected.</a:t>
            </a:r>
          </a:p>
          <a:p>
            <a:r>
              <a:rPr lang="en-US" sz="2400" dirty="0" smtClean="0">
                <a:latin typeface="Times New Roman" pitchFamily="18" charset="0"/>
                <a:cs typeface="Times New Roman" pitchFamily="18" charset="0"/>
              </a:rPr>
              <a:t>The patient may have </a:t>
            </a:r>
            <a:r>
              <a:rPr lang="en-US" sz="2400" dirty="0" err="1" smtClean="0">
                <a:latin typeface="Times New Roman" pitchFamily="18" charset="0"/>
                <a:cs typeface="Times New Roman" pitchFamily="18" charset="0"/>
              </a:rPr>
              <a:t>otitis</a:t>
            </a:r>
            <a:r>
              <a:rPr lang="en-US" sz="2400" dirty="0" smtClean="0">
                <a:latin typeface="Times New Roman" pitchFamily="18" charset="0"/>
                <a:cs typeface="Times New Roman" pitchFamily="18" charset="0"/>
              </a:rPr>
              <a:t> media and papular or nodular lesions on the skin.</a:t>
            </a:r>
          </a:p>
          <a:p>
            <a:r>
              <a:rPr lang="en-US" sz="2400" dirty="0" smtClean="0">
                <a:latin typeface="Times New Roman" pitchFamily="18" charset="0"/>
                <a:cs typeface="Times New Roman" pitchFamily="18" charset="0"/>
              </a:rPr>
              <a:t>The facial bone is commonly affected with associated soft tissue swelling, tenderness and facial asymmetry.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The patient shows a triad of single or multiple areas of punched out bone destruction in the skull unilateral or bilateral </a:t>
            </a:r>
            <a:r>
              <a:rPr lang="en-US" sz="2400" dirty="0" err="1" smtClean="0">
                <a:latin typeface="Times New Roman" pitchFamily="18" charset="0"/>
                <a:cs typeface="Times New Roman" pitchFamily="18" charset="0"/>
              </a:rPr>
              <a:t>exophthalmus</a:t>
            </a:r>
            <a:r>
              <a:rPr lang="en-US" sz="2400" dirty="0" smtClean="0">
                <a:latin typeface="Times New Roman" pitchFamily="18" charset="0"/>
                <a:cs typeface="Times New Roman" pitchFamily="18" charset="0"/>
              </a:rPr>
              <a:t> and diabetes </a:t>
            </a:r>
            <a:r>
              <a:rPr lang="en-US" sz="2400" dirty="0" err="1" smtClean="0">
                <a:latin typeface="Times New Roman" pitchFamily="18" charset="0"/>
                <a:cs typeface="Times New Roman" pitchFamily="18" charset="0"/>
              </a:rPr>
              <a:t>insipidus</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Oral manifestations include sore mouth with or without ulcerative lesions, halitosis, gingivitis, loose or sore teeth, failure of extraction socket to heal, loss of alveolar bone.</a:t>
            </a:r>
          </a:p>
          <a:p>
            <a:r>
              <a:rPr lang="en-US" sz="2400" dirty="0" smtClean="0">
                <a:latin typeface="Times New Roman" pitchFamily="18" charset="0"/>
                <a:cs typeface="Times New Roman" pitchFamily="18" charset="0"/>
              </a:rPr>
              <a:t>Many cases end fatally.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228600" y="685800"/>
            <a:ext cx="4391640" cy="2871788"/>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48200" y="685800"/>
            <a:ext cx="4133992" cy="2819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971800" y="3657600"/>
            <a:ext cx="3308290" cy="2800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Letterer-</a:t>
            </a:r>
            <a:r>
              <a:rPr lang="en-US" sz="2400" dirty="0" err="1" smtClean="0">
                <a:solidFill>
                  <a:srgbClr val="FFFF00"/>
                </a:solidFill>
                <a:latin typeface="Times New Roman" pitchFamily="18" charset="0"/>
                <a:cs typeface="Times New Roman" pitchFamily="18" charset="0"/>
              </a:rPr>
              <a:t>Siwe</a:t>
            </a:r>
            <a:r>
              <a:rPr lang="en-US" sz="2400" dirty="0" smtClean="0">
                <a:solidFill>
                  <a:srgbClr val="FFFF00"/>
                </a:solidFill>
                <a:latin typeface="Times New Roman" pitchFamily="18" charset="0"/>
                <a:cs typeface="Times New Roman" pitchFamily="18" charset="0"/>
              </a:rPr>
              <a:t> Disease</a:t>
            </a:r>
          </a:p>
          <a:p>
            <a:r>
              <a:rPr lang="en-US" sz="2400" dirty="0" smtClean="0">
                <a:latin typeface="Times New Roman" pitchFamily="18" charset="0"/>
                <a:cs typeface="Times New Roman" pitchFamily="18" charset="0"/>
              </a:rPr>
              <a:t> This is a malignant form of LCH, which is a fulminating condition, often occurs in infants below 3 years of age.</a:t>
            </a:r>
          </a:p>
          <a:p>
            <a:r>
              <a:rPr lang="en-US" sz="2400" dirty="0" smtClean="0">
                <a:latin typeface="Times New Roman" pitchFamily="18" charset="0"/>
                <a:cs typeface="Times New Roman" pitchFamily="18" charset="0"/>
              </a:rPr>
              <a:t>The initial onset is manifested as skin rash involving the trunk, scalp and extremities. </a:t>
            </a:r>
          </a:p>
          <a:p>
            <a:r>
              <a:rPr lang="en-US" sz="2400" dirty="0" smtClean="0">
                <a:latin typeface="Times New Roman" pitchFamily="18" charset="0"/>
                <a:cs typeface="Times New Roman" pitchFamily="18" charset="0"/>
              </a:rPr>
              <a:t>The rash may be erythematous, </a:t>
            </a:r>
            <a:r>
              <a:rPr lang="en-US" sz="2400" dirty="0" err="1" smtClean="0">
                <a:latin typeface="Times New Roman" pitchFamily="18" charset="0"/>
                <a:cs typeface="Times New Roman" pitchFamily="18" charset="0"/>
              </a:rPr>
              <a:t>purpuric</a:t>
            </a:r>
            <a:r>
              <a:rPr lang="en-US" sz="2400" dirty="0" smtClean="0">
                <a:latin typeface="Times New Roman" pitchFamily="18" charset="0"/>
                <a:cs typeface="Times New Roman" pitchFamily="18" charset="0"/>
              </a:rPr>
              <a:t> and </a:t>
            </a:r>
            <a:r>
              <a:rPr lang="en-US" sz="2400" dirty="0" err="1" smtClean="0">
                <a:latin typeface="Times New Roman" pitchFamily="18" charset="0"/>
                <a:cs typeface="Times New Roman" pitchFamily="18" charset="0"/>
              </a:rPr>
              <a:t>ecchymotic</a:t>
            </a:r>
            <a:r>
              <a:rPr lang="en-US" sz="2400" dirty="0" smtClean="0">
                <a:latin typeface="Times New Roman" pitchFamily="18" charset="0"/>
                <a:cs typeface="Times New Roman" pitchFamily="18" charset="0"/>
              </a:rPr>
              <a:t> sometimes it may be ulcerative.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The oral cavity is affected with multiple ulcers and enlargement of the gingival tissues. </a:t>
            </a:r>
          </a:p>
          <a:p>
            <a:r>
              <a:rPr lang="en-US" sz="2400" dirty="0" smtClean="0">
                <a:latin typeface="Times New Roman" pitchFamily="18" charset="0"/>
                <a:cs typeface="Times New Roman" pitchFamily="18" charset="0"/>
              </a:rPr>
              <a:t>There is diffuse destruction of the maxilla and mandible leading  to loosening and premature loss of teeth.</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None/>
            </a:pPr>
            <a:r>
              <a:rPr lang="en-US" sz="2400" i="1" dirty="0" smtClean="0">
                <a:solidFill>
                  <a:srgbClr val="FFFF00"/>
                </a:solidFill>
                <a:latin typeface="Times New Roman" pitchFamily="18" charset="0"/>
                <a:cs typeface="Times New Roman" pitchFamily="18" charset="0"/>
              </a:rPr>
              <a:t>Differential Diagnosis</a:t>
            </a:r>
          </a:p>
          <a:p>
            <a:r>
              <a:rPr lang="en-US" sz="2400" i="1" dirty="0" smtClean="0">
                <a:latin typeface="Times New Roman" pitchFamily="18" charset="0"/>
                <a:cs typeface="Times New Roman" pitchFamily="18" charset="0"/>
              </a:rPr>
              <a:t> Oral carcinoma-found in the older age group, the borders are more irregular.</a:t>
            </a:r>
            <a:endParaRPr lang="en-US" sz="2400" i="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srcRect/>
          <a:stretch>
            <a:fillRect/>
          </a:stretch>
        </p:blipFill>
        <p:spPr bwMode="auto">
          <a:xfrm>
            <a:off x="4724400" y="2667000"/>
            <a:ext cx="2952750" cy="38599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2400" dirty="0" smtClean="0">
                <a:latin typeface="Times New Roman" pitchFamily="18" charset="0"/>
                <a:cs typeface="Times New Roman" pitchFamily="18" charset="0"/>
              </a:rPr>
              <a:t>Periodontal Disease-the epicenter of bone destruction in LCH is approximately at the </a:t>
            </a:r>
            <a:r>
              <a:rPr lang="en-US" sz="2400" dirty="0" err="1" smtClean="0">
                <a:latin typeface="Times New Roman" pitchFamily="18" charset="0"/>
                <a:cs typeface="Times New Roman" pitchFamily="18" charset="0"/>
              </a:rPr>
              <a:t>midroot</a:t>
            </a:r>
            <a:r>
              <a:rPr lang="en-US" sz="2400" dirty="0" smtClean="0">
                <a:latin typeface="Times New Roman" pitchFamily="18" charset="0"/>
                <a:cs typeface="Times New Roman" pitchFamily="18" charset="0"/>
              </a:rPr>
              <a:t> region, resulting in a scooped out appearance.</a:t>
            </a:r>
          </a:p>
          <a:p>
            <a:r>
              <a:rPr lang="en-US" sz="2400" dirty="0" smtClean="0">
                <a:latin typeface="Times New Roman" pitchFamily="18" charset="0"/>
                <a:cs typeface="Times New Roman" pitchFamily="18" charset="0"/>
              </a:rPr>
              <a:t>In contrast, the bone destruction in periodontal disease starts at the alveolar crest and extends apically down the root surface and it usually has condensing </a:t>
            </a:r>
            <a:r>
              <a:rPr lang="en-US" sz="2400" dirty="0" err="1" smtClean="0">
                <a:latin typeface="Times New Roman" pitchFamily="18" charset="0"/>
                <a:cs typeface="Times New Roman" pitchFamily="18" charset="0"/>
              </a:rPr>
              <a:t>osteitis</a:t>
            </a:r>
            <a:r>
              <a:rPr lang="en-US" sz="2400" dirty="0" smtClean="0">
                <a:latin typeface="Times New Roman" pitchFamily="18" charset="0"/>
                <a:cs typeface="Times New Roman" pitchFamily="18" charset="0"/>
              </a:rPr>
              <a:t> around the lesion.</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dirty="0" smtClean="0">
                <a:solidFill>
                  <a:srgbClr val="FFFF00"/>
                </a:solidFill>
                <a:latin typeface="Times New Roman" pitchFamily="18" charset="0"/>
                <a:cs typeface="Times New Roman" pitchFamily="18" charset="0"/>
              </a:rPr>
              <a:t>RICKETS AND OSTEOMALACIA</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chemeClr val="accent1">
                    <a:lumMod val="40000"/>
                    <a:lumOff val="60000"/>
                  </a:schemeClr>
                </a:solidFill>
                <a:latin typeface="Times New Roman" pitchFamily="18" charset="0"/>
                <a:cs typeface="Times New Roman" pitchFamily="18" charset="0"/>
              </a:rPr>
              <a:t>Definition</a:t>
            </a:r>
          </a:p>
          <a:p>
            <a:r>
              <a:rPr lang="en-US" sz="2400" dirty="0" smtClean="0">
                <a:latin typeface="Times New Roman" pitchFamily="18" charset="0"/>
                <a:cs typeface="Times New Roman" pitchFamily="18" charset="0"/>
              </a:rPr>
              <a:t>Rickets and </a:t>
            </a:r>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 result from inadequate serum and extracellular levels of calcium and phosphate minerals required for the normal calcification of bone and teeth.</a:t>
            </a:r>
          </a:p>
          <a:p>
            <a:r>
              <a:rPr lang="en-US" sz="2400" dirty="0" smtClean="0">
                <a:latin typeface="Times New Roman" pitchFamily="18" charset="0"/>
                <a:cs typeface="Times New Roman" pitchFamily="18" charset="0"/>
              </a:rPr>
              <a:t>Both abnormalities result from a defect in the normal activity of the metabolites of vitamin D, especially 1,25(OH)2D, required for resorption of calcium in the intestine.</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sz="2400" dirty="0" smtClean="0">
                <a:latin typeface="Times New Roman" pitchFamily="18" charset="0"/>
                <a:cs typeface="Times New Roman" pitchFamily="18" charset="0"/>
              </a:rPr>
              <a:t>The term rickets is usually applied when the disease affects the growing skeleton in infants and children. </a:t>
            </a:r>
          </a:p>
          <a:p>
            <a:r>
              <a:rPr lang="en-US" sz="2400" dirty="0" smtClean="0">
                <a:latin typeface="Times New Roman" pitchFamily="18" charset="0"/>
                <a:cs typeface="Times New Roman" pitchFamily="18" charset="0"/>
              </a:rPr>
              <a:t>The term </a:t>
            </a:r>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 is used when this disease affects the mature skeleton in adults.</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Etiology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Font typeface="Wingdings" pitchFamily="2" charset="2"/>
              <a:buChar char="ü"/>
            </a:pPr>
            <a:r>
              <a:rPr lang="en-US" sz="2400" dirty="0" smtClean="0">
                <a:latin typeface="Times New Roman" pitchFamily="18" charset="0"/>
                <a:cs typeface="Times New Roman" pitchFamily="18" charset="0"/>
              </a:rPr>
              <a:t>Primary hyperparathyroidism usually results from a </a:t>
            </a:r>
            <a:r>
              <a:rPr lang="en-US" sz="2400" dirty="0" smtClean="0">
                <a:solidFill>
                  <a:srgbClr val="FFFF00"/>
                </a:solidFill>
                <a:latin typeface="Times New Roman" pitchFamily="18" charset="0"/>
                <a:cs typeface="Times New Roman" pitchFamily="18" charset="0"/>
              </a:rPr>
              <a:t>benign tumor (adenoma) </a:t>
            </a:r>
            <a:r>
              <a:rPr lang="en-US" sz="2400" dirty="0" smtClean="0">
                <a:latin typeface="Times New Roman" pitchFamily="18" charset="0"/>
                <a:cs typeface="Times New Roman" pitchFamily="18" charset="0"/>
              </a:rPr>
              <a:t>of one of the four parathyroid glands, which produces excess PTH. </a:t>
            </a:r>
          </a:p>
          <a:p>
            <a:pPr>
              <a:buFont typeface="Wingdings" pitchFamily="2" charset="2"/>
              <a:buChar char="ü"/>
            </a:pPr>
            <a:r>
              <a:rPr lang="en-US" sz="2400" dirty="0" smtClean="0">
                <a:latin typeface="Times New Roman" pitchFamily="18" charset="0"/>
                <a:cs typeface="Times New Roman" pitchFamily="18" charset="0"/>
              </a:rPr>
              <a:t>Less frequently, individuals may have </a:t>
            </a:r>
            <a:r>
              <a:rPr lang="en-US" sz="2400" dirty="0" err="1" smtClean="0">
                <a:solidFill>
                  <a:srgbClr val="FFFF00"/>
                </a:solidFill>
                <a:latin typeface="Times New Roman" pitchFamily="18" charset="0"/>
                <a:cs typeface="Times New Roman" pitchFamily="18" charset="0"/>
              </a:rPr>
              <a:t>hyperplastic</a:t>
            </a:r>
            <a:r>
              <a:rPr lang="en-US" sz="2400" dirty="0" smtClean="0">
                <a:solidFill>
                  <a:srgbClr val="FFFF00"/>
                </a:solidFill>
                <a:latin typeface="Times New Roman" pitchFamily="18" charset="0"/>
                <a:cs typeface="Times New Roman" pitchFamily="18" charset="0"/>
              </a:rPr>
              <a:t> </a:t>
            </a:r>
            <a:r>
              <a:rPr lang="en-US" sz="2400" dirty="0" smtClean="0">
                <a:latin typeface="Times New Roman" pitchFamily="18" charset="0"/>
                <a:cs typeface="Times New Roman" pitchFamily="18" charset="0"/>
              </a:rPr>
              <a:t>parathyroid glands that secrete excess PTH.</a:t>
            </a:r>
          </a:p>
          <a:p>
            <a:pPr>
              <a:buFont typeface="Wingdings" pitchFamily="2" charset="2"/>
              <a:buChar char="ü"/>
            </a:pPr>
            <a:r>
              <a:rPr lang="en-US" sz="2400" dirty="0" smtClean="0">
                <a:latin typeface="Times New Roman" pitchFamily="18" charset="0"/>
                <a:cs typeface="Times New Roman" pitchFamily="18" charset="0"/>
              </a:rPr>
              <a:t>incidence of primary hyperparathyroidism is about </a:t>
            </a:r>
            <a:r>
              <a:rPr lang="en-US" sz="2400" dirty="0" smtClean="0">
                <a:solidFill>
                  <a:srgbClr val="FFFF00"/>
                </a:solidFill>
                <a:latin typeface="Times New Roman" pitchFamily="18" charset="0"/>
                <a:cs typeface="Times New Roman" pitchFamily="18" charset="0"/>
              </a:rPr>
              <a:t>0.1%</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latin typeface="Times New Roman" pitchFamily="18" charset="0"/>
                <a:cs typeface="Times New Roman" pitchFamily="18" charset="0"/>
              </a:rPr>
              <a:t>Failure of normal activity of vitamin D may occur as a result of the following:</a:t>
            </a:r>
          </a:p>
          <a:p>
            <a:pPr>
              <a:buNone/>
            </a:pPr>
            <a:r>
              <a:rPr lang="en-US" sz="2400" dirty="0" smtClean="0">
                <a:latin typeface="Times New Roman" pitchFamily="18" charset="0"/>
                <a:cs typeface="Times New Roman" pitchFamily="18" charset="0"/>
              </a:rPr>
              <a:t>1. Lack of vitamin D in the diet</a:t>
            </a:r>
          </a:p>
          <a:p>
            <a:pPr>
              <a:buNone/>
            </a:pPr>
            <a:r>
              <a:rPr lang="en-US" sz="2400" dirty="0" smtClean="0">
                <a:latin typeface="Times New Roman" pitchFamily="18" charset="0"/>
                <a:cs typeface="Times New Roman" pitchFamily="18" charset="0"/>
              </a:rPr>
              <a:t>2. Lack of absorption of vitamin D resulting from various gastrointestinal </a:t>
            </a:r>
            <a:r>
              <a:rPr lang="en-US" sz="2400" dirty="0" err="1" smtClean="0">
                <a:latin typeface="Times New Roman" pitchFamily="18" charset="0"/>
                <a:cs typeface="Times New Roman" pitchFamily="18" charset="0"/>
              </a:rPr>
              <a:t>malabsorption</a:t>
            </a:r>
            <a:r>
              <a:rPr lang="en-US" sz="2400" dirty="0" smtClean="0">
                <a:latin typeface="Times New Roman" pitchFamily="18" charset="0"/>
                <a:cs typeface="Times New Roman" pitchFamily="18" charset="0"/>
              </a:rPr>
              <a:t> problems</a:t>
            </a:r>
          </a:p>
          <a:p>
            <a:pPr>
              <a:buNone/>
            </a:pPr>
            <a:r>
              <a:rPr lang="en-US" sz="2400" dirty="0" smtClean="0">
                <a:latin typeface="Times New Roman" pitchFamily="18" charset="0"/>
                <a:cs typeface="Times New Roman" pitchFamily="18" charset="0"/>
              </a:rPr>
              <a:t>3. Lack of metabolism of the active metabolite 1,25(OH)2D that is required for intestinal absorption of calcium.</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latin typeface="Times New Roman" pitchFamily="18" charset="0"/>
                <a:cs typeface="Times New Roman" pitchFamily="18" charset="0"/>
              </a:rPr>
              <a:t>Interference may occur anywhere along the metabolic pathway for 1,25(OH)2D:</a:t>
            </a:r>
          </a:p>
          <a:p>
            <a:pPr>
              <a:buNone/>
            </a:pPr>
            <a:r>
              <a:rPr lang="en-US" sz="2400" dirty="0" smtClean="0">
                <a:latin typeface="Times New Roman" pitchFamily="18" charset="0"/>
                <a:cs typeface="Times New Roman" pitchFamily="18" charset="0"/>
              </a:rPr>
              <a:t>1. Lack of exposure to ultraviolet light required for conversion of </a:t>
            </a:r>
            <a:r>
              <a:rPr lang="en-US" sz="2400" dirty="0" err="1" smtClean="0">
                <a:latin typeface="Times New Roman" pitchFamily="18" charset="0"/>
                <a:cs typeface="Times New Roman" pitchFamily="18" charset="0"/>
              </a:rPr>
              <a:t>provitamin</a:t>
            </a:r>
            <a:r>
              <a:rPr lang="en-US" sz="2400" dirty="0" smtClean="0">
                <a:latin typeface="Times New Roman" pitchFamily="18" charset="0"/>
                <a:cs typeface="Times New Roman" pitchFamily="18" charset="0"/>
              </a:rPr>
              <a:t> D3</a:t>
            </a:r>
          </a:p>
          <a:p>
            <a:pPr>
              <a:buNone/>
            </a:pPr>
            <a:r>
              <a:rPr lang="en-US" sz="2400" dirty="0" smtClean="0">
                <a:latin typeface="Times New Roman" pitchFamily="18" charset="0"/>
                <a:cs typeface="Times New Roman" pitchFamily="18" charset="0"/>
              </a:rPr>
              <a:t>2. Lack of conversion of vitamin D3 to 25(OH)D in the liver because of liver disease</a:t>
            </a:r>
          </a:p>
          <a:p>
            <a:pPr>
              <a:buNone/>
            </a:pPr>
            <a:r>
              <a:rPr lang="en-US" sz="2400" dirty="0" smtClean="0">
                <a:latin typeface="Times New Roman" pitchFamily="18" charset="0"/>
                <a:cs typeface="Times New Roman" pitchFamily="18" charset="0"/>
              </a:rPr>
              <a:t>3. Lack of metabolism of 25(OH)D2 to1,25(OH)2D by the kidney because of kidney diseases</a:t>
            </a:r>
          </a:p>
          <a:p>
            <a:pPr>
              <a:buNone/>
            </a:pPr>
            <a:r>
              <a:rPr lang="en-US" sz="2400" dirty="0" smtClean="0">
                <a:latin typeface="Times New Roman" pitchFamily="18" charset="0"/>
                <a:cs typeface="Times New Roman" pitchFamily="18" charset="0"/>
              </a:rPr>
              <a:t>4. A defect in the intestinal target cell response to 1,25(OH)2D or inadequate calcium supply</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ttp://drpinna.com/wp-content/uploads/2011/03/vitamind1.gif"/>
          <p:cNvPicPr>
            <a:picLocks noChangeAspect="1" noChangeArrowheads="1" noCrop="1"/>
          </p:cNvPicPr>
          <p:nvPr/>
        </p:nvPicPr>
        <p:blipFill>
          <a:blip r:embed="rId2" cstate="print"/>
          <a:srcRect/>
          <a:stretch>
            <a:fillRect/>
          </a:stretch>
        </p:blipFill>
        <p:spPr bwMode="auto">
          <a:xfrm>
            <a:off x="1828800" y="1295400"/>
            <a:ext cx="4457700" cy="4860506"/>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fontScale="92500" lnSpcReduction="20000"/>
          </a:bodyPr>
          <a:lstStyle/>
          <a:p>
            <a:pPr>
              <a:buNone/>
            </a:pPr>
            <a:r>
              <a:rPr lang="en-US" sz="2400" dirty="0" smtClean="0">
                <a:solidFill>
                  <a:srgbClr val="FFFF00"/>
                </a:solidFill>
                <a:latin typeface="Times New Roman" pitchFamily="18" charset="0"/>
                <a:cs typeface="Times New Roman" pitchFamily="18" charset="0"/>
              </a:rPr>
              <a:t>Clinical Features</a:t>
            </a:r>
          </a:p>
          <a:p>
            <a:pPr>
              <a:buNone/>
            </a:pPr>
            <a:r>
              <a:rPr lang="en-US" sz="2400" dirty="0" smtClean="0">
                <a:solidFill>
                  <a:schemeClr val="accent1">
                    <a:lumMod val="40000"/>
                    <a:lumOff val="60000"/>
                  </a:schemeClr>
                </a:solidFill>
                <a:latin typeface="Times New Roman" pitchFamily="18" charset="0"/>
                <a:cs typeface="Times New Roman" pitchFamily="18" charset="0"/>
              </a:rPr>
              <a:t>Rickets: </a:t>
            </a:r>
          </a:p>
          <a:p>
            <a:pPr>
              <a:buFont typeface="Wingdings" pitchFamily="2" charset="2"/>
              <a:buChar char="ü"/>
            </a:pPr>
            <a:r>
              <a:rPr lang="en-US" sz="2400" dirty="0" smtClean="0">
                <a:latin typeface="Times New Roman" pitchFamily="18" charset="0"/>
                <a:cs typeface="Times New Roman" pitchFamily="18" charset="0"/>
              </a:rPr>
              <a:t>In the first 6 months of life, </a:t>
            </a:r>
            <a:r>
              <a:rPr lang="en-US" sz="2400" dirty="0" err="1" smtClean="0">
                <a:latin typeface="Times New Roman" pitchFamily="18" charset="0"/>
                <a:cs typeface="Times New Roman" pitchFamily="18" charset="0"/>
              </a:rPr>
              <a:t>tetany</a:t>
            </a:r>
            <a:r>
              <a:rPr lang="en-US" sz="2400" dirty="0" smtClean="0">
                <a:latin typeface="Times New Roman" pitchFamily="18" charset="0"/>
                <a:cs typeface="Times New Roman" pitchFamily="18" charset="0"/>
              </a:rPr>
              <a:t> or convulsions are the most common clinical problems resulting from the </a:t>
            </a:r>
            <a:r>
              <a:rPr lang="en-US" sz="2400" dirty="0" err="1" smtClean="0">
                <a:latin typeface="Times New Roman" pitchFamily="18" charset="0"/>
                <a:cs typeface="Times New Roman" pitchFamily="18" charset="0"/>
              </a:rPr>
              <a:t>hypocalcemia</a:t>
            </a:r>
            <a:r>
              <a:rPr lang="en-US" sz="2400" dirty="0" smtClean="0">
                <a:latin typeface="Times New Roman" pitchFamily="18" charset="0"/>
                <a:cs typeface="Times New Roman" pitchFamily="18" charset="0"/>
              </a:rPr>
              <a:t> of rickets.</a:t>
            </a:r>
          </a:p>
          <a:p>
            <a:pPr>
              <a:buFont typeface="Wingdings" pitchFamily="2" charset="2"/>
              <a:buChar char="ü"/>
            </a:pPr>
            <a:r>
              <a:rPr lang="en-US" sz="2400" dirty="0" smtClean="0">
                <a:latin typeface="Times New Roman" pitchFamily="18" charset="0"/>
                <a:cs typeface="Times New Roman" pitchFamily="18" charset="0"/>
              </a:rPr>
              <a:t> Later in infancy the skeletal effects of the disease may be more clinically prominent.</a:t>
            </a:r>
          </a:p>
          <a:p>
            <a:pPr>
              <a:buFont typeface="Wingdings" pitchFamily="2" charset="2"/>
              <a:buChar char="ü"/>
            </a:pP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Craniotabes</a:t>
            </a:r>
            <a:r>
              <a:rPr lang="en-US" sz="2400" dirty="0" smtClean="0">
                <a:latin typeface="Times New Roman" pitchFamily="18" charset="0"/>
                <a:cs typeface="Times New Roman" pitchFamily="18" charset="0"/>
              </a:rPr>
              <a:t>, a softening of the posterior of the parietal bones, may be the initial sign of the disease.</a:t>
            </a:r>
          </a:p>
          <a:p>
            <a:pPr>
              <a:buFont typeface="Wingdings" pitchFamily="2" charset="2"/>
              <a:buChar char="ü"/>
            </a:pPr>
            <a:r>
              <a:rPr lang="en-US" sz="2400" dirty="0" smtClean="0">
                <a:latin typeface="Times New Roman" pitchFamily="18" charset="0"/>
                <a:cs typeface="Times New Roman" pitchFamily="18" charset="0"/>
              </a:rPr>
              <a:t>The wrists and ankles typically swell. </a:t>
            </a:r>
          </a:p>
          <a:p>
            <a:pPr>
              <a:buFont typeface="Wingdings" pitchFamily="2" charset="2"/>
              <a:buChar char="ü"/>
            </a:pPr>
            <a:r>
              <a:rPr lang="en-US" sz="2400" dirty="0" smtClean="0">
                <a:latin typeface="Times New Roman" pitchFamily="18" charset="0"/>
                <a:cs typeface="Times New Roman" pitchFamily="18" charset="0"/>
              </a:rPr>
              <a:t>Children with rickets usually have short stature and deformity of the extremities. </a:t>
            </a:r>
          </a:p>
          <a:p>
            <a:pPr>
              <a:buFont typeface="Wingdings" pitchFamily="2" charset="2"/>
              <a:buChar char="ü"/>
            </a:pPr>
            <a:r>
              <a:rPr lang="en-US" sz="2400" dirty="0" smtClean="0">
                <a:latin typeface="Times New Roman" pitchFamily="18" charset="0"/>
                <a:cs typeface="Times New Roman" pitchFamily="18" charset="0"/>
              </a:rPr>
              <a:t>Development of the dentition is delayed, and the eruption rate of the teeth is retarded.</a:t>
            </a: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a:t>
            </a:r>
          </a:p>
          <a:p>
            <a:r>
              <a:rPr lang="en-US" sz="2400" dirty="0" smtClean="0">
                <a:latin typeface="Times New Roman" pitchFamily="18" charset="0"/>
                <a:cs typeface="Times New Roman" pitchFamily="18" charset="0"/>
              </a:rPr>
              <a:t> Most patients with </a:t>
            </a:r>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 have some degree of bone pain. </a:t>
            </a:r>
          </a:p>
          <a:p>
            <a:r>
              <a:rPr lang="en-US" sz="2400" dirty="0" smtClean="0">
                <a:latin typeface="Times New Roman" pitchFamily="18" charset="0"/>
                <a:cs typeface="Times New Roman" pitchFamily="18" charset="0"/>
              </a:rPr>
              <a:t>The majority of patients with </a:t>
            </a:r>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 have muscle weakness of varying severity.</a:t>
            </a:r>
          </a:p>
          <a:p>
            <a:r>
              <a:rPr lang="en-US" sz="2400" dirty="0" smtClean="0">
                <a:latin typeface="Times New Roman" pitchFamily="18" charset="0"/>
                <a:cs typeface="Times New Roman" pitchFamily="18" charset="0"/>
              </a:rPr>
              <a:t>Other clinical features include a peculiar </a:t>
            </a:r>
            <a:r>
              <a:rPr lang="en-US" sz="2400" dirty="0" smtClean="0">
                <a:solidFill>
                  <a:srgbClr val="FFFF00"/>
                </a:solidFill>
                <a:latin typeface="Times New Roman" pitchFamily="18" charset="0"/>
                <a:cs typeface="Times New Roman" pitchFamily="18" charset="0"/>
              </a:rPr>
              <a:t>waddling or "penguin" gait, </a:t>
            </a:r>
            <a:r>
              <a:rPr lang="en-US" sz="2400" dirty="0" err="1" smtClean="0">
                <a:solidFill>
                  <a:srgbClr val="FFFF00"/>
                </a:solidFill>
                <a:latin typeface="Times New Roman" pitchFamily="18" charset="0"/>
                <a:cs typeface="Times New Roman" pitchFamily="18" charset="0"/>
              </a:rPr>
              <a:t>tetany</a:t>
            </a:r>
            <a:r>
              <a:rPr lang="en-US" sz="2400" dirty="0" smtClean="0">
                <a:solidFill>
                  <a:srgbClr val="FFFF00"/>
                </a:solidFill>
                <a:latin typeface="Times New Roman" pitchFamily="18" charset="0"/>
                <a:cs typeface="Times New Roman" pitchFamily="18" charset="0"/>
              </a:rPr>
              <a:t>, and greenstick bone fractures.</a:t>
            </a:r>
            <a:endParaRPr lang="en-US" sz="2400" dirty="0">
              <a:solidFill>
                <a:srgbClr val="FFFF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a:t>
            </a:r>
          </a:p>
          <a:p>
            <a:pPr>
              <a:buNone/>
            </a:pPr>
            <a:r>
              <a:rPr lang="en-US" sz="2400" dirty="0" smtClean="0">
                <a:solidFill>
                  <a:srgbClr val="FFFF00"/>
                </a:solidFill>
                <a:latin typeface="Times New Roman" pitchFamily="18" charset="0"/>
                <a:cs typeface="Times New Roman" pitchFamily="18" charset="0"/>
              </a:rPr>
              <a:t>General radiographic features:</a:t>
            </a:r>
          </a:p>
          <a:p>
            <a:pPr>
              <a:buFont typeface="Wingdings" pitchFamily="2" charset="2"/>
              <a:buChar char="ü"/>
            </a:pPr>
            <a:r>
              <a:rPr lang="en-US" sz="2400" dirty="0" smtClean="0">
                <a:latin typeface="Times New Roman" pitchFamily="18" charset="0"/>
                <a:cs typeface="Times New Roman" pitchFamily="18" charset="0"/>
              </a:rPr>
              <a:t> In rickets the earliest and most prominent radiographic manifestation is a widening and fraying of the epiphyses of the long bones. </a:t>
            </a:r>
          </a:p>
          <a:p>
            <a:pPr>
              <a:buFont typeface="Wingdings" pitchFamily="2" charset="2"/>
              <a:buChar char="ü"/>
            </a:pPr>
            <a:r>
              <a:rPr lang="en-US" sz="2400" dirty="0" smtClean="0">
                <a:latin typeface="Times New Roman" pitchFamily="18" charset="0"/>
                <a:cs typeface="Times New Roman" pitchFamily="18" charset="0"/>
              </a:rPr>
              <a:t>The soft weight-bearing bones such as the femur and tibia undergo a characteristic bowing. </a:t>
            </a:r>
          </a:p>
          <a:p>
            <a:pPr>
              <a:buFont typeface="Wingdings" pitchFamily="2" charset="2"/>
              <a:buChar char="ü"/>
            </a:pPr>
            <a:r>
              <a:rPr lang="en-US" sz="2400" dirty="0" smtClean="0">
                <a:latin typeface="Times New Roman" pitchFamily="18" charset="0"/>
                <a:cs typeface="Times New Roman" pitchFamily="18" charset="0"/>
              </a:rPr>
              <a:t>Greenstick fractures ,(an incomplete fracture) occur in many patients with rickets.</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Font typeface="Wingdings" pitchFamily="2" charset="2"/>
              <a:buChar char="ü"/>
            </a:pPr>
            <a:r>
              <a:rPr lang="en-US" sz="2600" dirty="0" smtClean="0">
                <a:latin typeface="Times New Roman" pitchFamily="18" charset="0"/>
                <a:cs typeface="Times New Roman" pitchFamily="18" charset="0"/>
              </a:rPr>
              <a:t>In </a:t>
            </a:r>
            <a:r>
              <a:rPr lang="en-US" sz="2600" dirty="0" err="1" smtClean="0">
                <a:latin typeface="Times New Roman" pitchFamily="18" charset="0"/>
                <a:cs typeface="Times New Roman" pitchFamily="18" charset="0"/>
              </a:rPr>
              <a:t>osteomalacia</a:t>
            </a:r>
            <a:r>
              <a:rPr lang="en-US" sz="2600" dirty="0" smtClean="0">
                <a:latin typeface="Times New Roman" pitchFamily="18" charset="0"/>
                <a:cs typeface="Times New Roman" pitchFamily="18" charset="0"/>
              </a:rPr>
              <a:t> the cortex of bone may be thin.</a:t>
            </a:r>
          </a:p>
          <a:p>
            <a:pPr>
              <a:buFont typeface="Wingdings" pitchFamily="2" charset="2"/>
              <a:buChar char="ü"/>
            </a:pPr>
            <a:r>
              <a:rPr lang="en-US" sz="2600" dirty="0" err="1" smtClean="0">
                <a:latin typeface="Times New Roman" pitchFamily="18" charset="0"/>
                <a:cs typeface="Times New Roman" pitchFamily="18" charset="0"/>
              </a:rPr>
              <a:t>Pseudofractures</a:t>
            </a:r>
            <a:r>
              <a:rPr lang="en-US" sz="2600" dirty="0" smtClean="0">
                <a:latin typeface="Times New Roman" pitchFamily="18" charset="0"/>
                <a:cs typeface="Times New Roman" pitchFamily="18" charset="0"/>
              </a:rPr>
              <a:t>, which are poorly calcified, ribbon like zones extending into bone at approximate right angles to the margin of the bone, may also be present. </a:t>
            </a:r>
          </a:p>
          <a:p>
            <a:pPr>
              <a:buFont typeface="Wingdings" pitchFamily="2" charset="2"/>
              <a:buChar char="ü"/>
            </a:pPr>
            <a:r>
              <a:rPr lang="en-US" sz="2600" dirty="0" err="1" smtClean="0">
                <a:latin typeface="Times New Roman" pitchFamily="18" charset="0"/>
                <a:cs typeface="Times New Roman" pitchFamily="18" charset="0"/>
              </a:rPr>
              <a:t>Pseudofractures</a:t>
            </a:r>
            <a:r>
              <a:rPr lang="en-US" sz="2600" dirty="0" smtClean="0">
                <a:latin typeface="Times New Roman" pitchFamily="18" charset="0"/>
                <a:cs typeface="Times New Roman" pitchFamily="18" charset="0"/>
              </a:rPr>
              <a:t> occur most commonly in the ribs, pelvis, and weight-bearing bones and rarely in the mandible.</a:t>
            </a:r>
          </a:p>
          <a:p>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240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features of the jaws:</a:t>
            </a:r>
          </a:p>
          <a:p>
            <a:pPr>
              <a:buFont typeface="Wingdings" pitchFamily="2" charset="2"/>
              <a:buChar char="ü"/>
            </a:pPr>
            <a:r>
              <a:rPr lang="en-US" sz="2400" dirty="0" smtClean="0">
                <a:latin typeface="Times New Roman" pitchFamily="18" charset="0"/>
                <a:cs typeface="Times New Roman" pitchFamily="18" charset="0"/>
              </a:rPr>
              <a:t> In rickets, jaw cortical structures, such as the inferior mandibular border or the walls of the mandibular canal, may thin. </a:t>
            </a:r>
          </a:p>
          <a:p>
            <a:pPr>
              <a:buFont typeface="Wingdings" pitchFamily="2" charset="2"/>
              <a:buChar char="ü"/>
            </a:pPr>
            <a:r>
              <a:rPr lang="en-US" sz="2400" dirty="0" smtClean="0">
                <a:latin typeface="Times New Roman" pitchFamily="18" charset="0"/>
                <a:cs typeface="Times New Roman" pitchFamily="18" charset="0"/>
              </a:rPr>
              <a:t>Changes in the jaws generally occur after changes in the ribs and long bones. </a:t>
            </a:r>
          </a:p>
          <a:p>
            <a:pPr>
              <a:buFont typeface="Wingdings" pitchFamily="2" charset="2"/>
              <a:buChar char="ü"/>
            </a:pPr>
            <a:r>
              <a:rPr lang="en-US" sz="2400" dirty="0" smtClean="0">
                <a:latin typeface="Times New Roman" pitchFamily="18" charset="0"/>
                <a:cs typeface="Times New Roman" pitchFamily="18" charset="0"/>
              </a:rPr>
              <a:t>Within the </a:t>
            </a:r>
            <a:r>
              <a:rPr lang="en-US" sz="2400" dirty="0" err="1" smtClean="0">
                <a:latin typeface="Times New Roman" pitchFamily="18" charset="0"/>
                <a:cs typeface="Times New Roman" pitchFamily="18" charset="0"/>
              </a:rPr>
              <a:t>cancellous</a:t>
            </a:r>
            <a:r>
              <a:rPr lang="en-US" sz="2400" dirty="0" smtClean="0">
                <a:latin typeface="Times New Roman" pitchFamily="18" charset="0"/>
                <a:cs typeface="Times New Roman" pitchFamily="18" charset="0"/>
              </a:rPr>
              <a:t> portion of the jaws, the trabeculae become reduced in density, number, and thickness.</a:t>
            </a:r>
          </a:p>
          <a:p>
            <a:pPr>
              <a:buFont typeface="Wingdings" pitchFamily="2" charset="2"/>
              <a:buChar char="ü"/>
            </a:pPr>
            <a:r>
              <a:rPr lang="en-US" sz="2400" dirty="0" smtClean="0">
                <a:latin typeface="Times New Roman" pitchFamily="18" charset="0"/>
                <a:cs typeface="Times New Roman" pitchFamily="18" charset="0"/>
              </a:rPr>
              <a:t> In severe cases, the jaws appear so radiolucent that the teeth appear to be bereft of bony support.</a:t>
            </a:r>
          </a:p>
          <a:p>
            <a:pPr>
              <a:buFont typeface="Wingdings" pitchFamily="2" charset="2"/>
              <a:buChar char="ü"/>
            </a:pPr>
            <a:endParaRPr lang="en-US" sz="24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buFont typeface="Wingdings" pitchFamily="2" charset="2"/>
              <a:buChar char="ü"/>
            </a:pPr>
            <a:r>
              <a:rPr lang="en-US" sz="2400" dirty="0" smtClean="0">
                <a:latin typeface="Times New Roman" pitchFamily="18" charset="0"/>
                <a:cs typeface="Times New Roman" pitchFamily="18" charset="0"/>
              </a:rPr>
              <a:t>Most cases of </a:t>
            </a:r>
            <a:r>
              <a:rPr lang="en-US" sz="2400" dirty="0" err="1" smtClean="0">
                <a:latin typeface="Times New Roman" pitchFamily="18" charset="0"/>
                <a:cs typeface="Times New Roman" pitchFamily="18" charset="0"/>
              </a:rPr>
              <a:t>osteomalacia</a:t>
            </a:r>
            <a:r>
              <a:rPr lang="en-US" sz="2400" dirty="0" smtClean="0">
                <a:latin typeface="Times New Roman" pitchFamily="18" charset="0"/>
                <a:cs typeface="Times New Roman" pitchFamily="18" charset="0"/>
              </a:rPr>
              <a:t> produce no radiographic manifestations in the jaws.</a:t>
            </a:r>
          </a:p>
          <a:p>
            <a:pPr>
              <a:buFont typeface="Wingdings" pitchFamily="2" charset="2"/>
              <a:buChar char="ü"/>
            </a:pPr>
            <a:r>
              <a:rPr lang="en-US" sz="2400" dirty="0" smtClean="0">
                <a:latin typeface="Times New Roman" pitchFamily="18" charset="0"/>
                <a:cs typeface="Times New Roman" pitchFamily="18" charset="0"/>
              </a:rPr>
              <a:t> However, there may be an overall radiolucent appearance and sparse trabeculae.</a:t>
            </a:r>
            <a:endParaRPr lang="en-US" sz="24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3" name="Content Placeholder 2"/>
          <p:cNvSpPr>
            <a:spLocks noGrp="1"/>
          </p:cNvSpPr>
          <p:nvPr>
            <p:ph idx="1"/>
          </p:nvPr>
        </p:nvSpPr>
        <p:spPr>
          <a:xfrm>
            <a:off x="533400" y="685800"/>
            <a:ext cx="7467600" cy="4525963"/>
          </a:xfrm>
        </p:spPr>
        <p:txBody>
          <a:bodyPr>
            <a:normAutofit/>
          </a:bodyPr>
          <a:lstStyle/>
          <a:p>
            <a:pPr>
              <a:buNone/>
            </a:pPr>
            <a:r>
              <a:rPr lang="en-US" sz="2400" dirty="0" smtClean="0">
                <a:solidFill>
                  <a:srgbClr val="FFFF00"/>
                </a:solidFill>
                <a:latin typeface="Times New Roman" pitchFamily="18" charset="0"/>
                <a:cs typeface="Times New Roman" pitchFamily="18" charset="0"/>
              </a:rPr>
              <a:t>Radiographic changes associated with the teeth:</a:t>
            </a:r>
          </a:p>
          <a:p>
            <a:pPr>
              <a:buFont typeface="Wingdings" pitchFamily="2" charset="2"/>
              <a:buChar char="ü"/>
            </a:pPr>
            <a:r>
              <a:rPr lang="en-US" sz="2400" dirty="0" smtClean="0">
                <a:latin typeface="Times New Roman" pitchFamily="18" charset="0"/>
                <a:cs typeface="Times New Roman" pitchFamily="18" charset="0"/>
              </a:rPr>
              <a:t>Rickets in infancy or early childhood may result in </a:t>
            </a:r>
            <a:r>
              <a:rPr lang="en-US" sz="2400" dirty="0" err="1" smtClean="0">
                <a:latin typeface="Times New Roman" pitchFamily="18" charset="0"/>
                <a:cs typeface="Times New Roman" pitchFamily="18" charset="0"/>
              </a:rPr>
              <a:t>hypoplasia</a:t>
            </a:r>
            <a:r>
              <a:rPr lang="en-US" sz="2400" dirty="0" smtClean="0">
                <a:latin typeface="Times New Roman" pitchFamily="18" charset="0"/>
                <a:cs typeface="Times New Roman" pitchFamily="18" charset="0"/>
              </a:rPr>
              <a:t> of developing dental enamel .</a:t>
            </a:r>
          </a:p>
          <a:p>
            <a:pPr>
              <a:buFont typeface="Wingdings" pitchFamily="2" charset="2"/>
              <a:buChar char="ü"/>
            </a:pPr>
            <a:r>
              <a:rPr lang="en-US" sz="2400" dirty="0" smtClean="0">
                <a:latin typeface="Times New Roman" pitchFamily="18" charset="0"/>
                <a:cs typeface="Times New Roman" pitchFamily="18" charset="0"/>
              </a:rPr>
              <a:t> If the disease occurs before 3 years, such enamel </a:t>
            </a:r>
            <a:r>
              <a:rPr lang="en-US" sz="2400" dirty="0" err="1" smtClean="0">
                <a:latin typeface="Times New Roman" pitchFamily="18" charset="0"/>
                <a:cs typeface="Times New Roman" pitchFamily="18" charset="0"/>
              </a:rPr>
              <a:t>hypoplasia</a:t>
            </a:r>
            <a:r>
              <a:rPr lang="en-US" sz="2400" dirty="0" smtClean="0">
                <a:latin typeface="Times New Roman" pitchFamily="18" charset="0"/>
                <a:cs typeface="Times New Roman" pitchFamily="18" charset="0"/>
              </a:rPr>
              <a:t> is fairly common. </a:t>
            </a:r>
          </a:p>
          <a:p>
            <a:pPr>
              <a:buFont typeface="Wingdings" pitchFamily="2" charset="2"/>
              <a:buChar char="ü"/>
            </a:pPr>
            <a:r>
              <a:rPr lang="en-US" sz="2400" dirty="0" smtClean="0">
                <a:latin typeface="Times New Roman" pitchFamily="18" charset="0"/>
                <a:cs typeface="Times New Roman" pitchFamily="18" charset="0"/>
              </a:rPr>
              <a:t>Radiographs may reveal this early manifestation of rickets in unerupted and erupted teeth.</a:t>
            </a:r>
          </a:p>
          <a:p>
            <a:pPr>
              <a:buFont typeface="Wingdings" pitchFamily="2" charset="2"/>
              <a:buChar char="ü"/>
            </a:pPr>
            <a:r>
              <a:rPr lang="en-US" sz="2400" dirty="0" smtClean="0">
                <a:latin typeface="Times New Roman" pitchFamily="18" charset="0"/>
                <a:cs typeface="Times New Roman" pitchFamily="18" charset="0"/>
              </a:rPr>
              <a:t> Radiographs may also document retarded tooth eruption in early rickets. </a:t>
            </a:r>
          </a:p>
        </p:txBody>
      </p:sp>
      <p:pic>
        <p:nvPicPr>
          <p:cNvPr id="2050" name="Picture 2"/>
          <p:cNvPicPr>
            <a:picLocks noChangeAspect="1" noChangeArrowheads="1"/>
          </p:cNvPicPr>
          <p:nvPr/>
        </p:nvPicPr>
        <p:blipFill>
          <a:blip r:embed="rId2" cstate="print"/>
          <a:srcRect/>
          <a:stretch>
            <a:fillRect/>
          </a:stretch>
        </p:blipFill>
        <p:spPr bwMode="auto">
          <a:xfrm>
            <a:off x="4419600" y="4343400"/>
            <a:ext cx="3067050" cy="2114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chnic">
  <a:themeElements>
    <a:clrScheme name="Custom 3">
      <a:dk1>
        <a:sysClr val="windowText" lastClr="000000"/>
      </a:dk1>
      <a:lt1>
        <a:srgbClr val="FFFFFF"/>
      </a:lt1>
      <a:dk2>
        <a:srgbClr val="000000"/>
      </a:dk2>
      <a:lt2>
        <a:srgbClr val="C9C2D1"/>
      </a:lt2>
      <a:accent1>
        <a:srgbClr val="CEB966"/>
      </a:accent1>
      <a:accent2>
        <a:srgbClr val="9CB084"/>
      </a:accent2>
      <a:accent3>
        <a:srgbClr val="6BB1C9"/>
      </a:accent3>
      <a:accent4>
        <a:srgbClr val="6585CF"/>
      </a:accent4>
      <a:accent5>
        <a:srgbClr val="7E6BC9"/>
      </a:accent5>
      <a:accent6>
        <a:srgbClr val="7E6BC9"/>
      </a:accent6>
      <a:hlink>
        <a:srgbClr val="410082"/>
      </a:hlink>
      <a:folHlink>
        <a:srgbClr val="932968"/>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Technic</Template>
  <TotalTime>2132</TotalTime>
  <Words>7198</Words>
  <Application>Microsoft Office PowerPoint</Application>
  <PresentationFormat>On-screen Show (4:3)</PresentationFormat>
  <Paragraphs>674</Paragraphs>
  <Slides>170</Slides>
  <Notes>0</Notes>
  <HiddenSlides>0</HiddenSlides>
  <MMClips>0</MMClips>
  <ScaleCrop>false</ScaleCrop>
  <HeadingPairs>
    <vt:vector size="4" baseType="variant">
      <vt:variant>
        <vt:lpstr>Theme</vt:lpstr>
      </vt:variant>
      <vt:variant>
        <vt:i4>1</vt:i4>
      </vt:variant>
      <vt:variant>
        <vt:lpstr>Slide Titles</vt:lpstr>
      </vt:variant>
      <vt:variant>
        <vt:i4>170</vt:i4>
      </vt:variant>
    </vt:vector>
  </HeadingPairs>
  <TitlesOfParts>
    <vt:vector size="171" baseType="lpstr">
      <vt:lpstr>Technic</vt:lpstr>
      <vt:lpstr>Slide 1</vt:lpstr>
      <vt:lpstr>                       INTRODUCTION </vt:lpstr>
      <vt:lpstr>Radiologic features  </vt:lpstr>
      <vt:lpstr>Slide 4</vt:lpstr>
      <vt:lpstr>Slide 5</vt:lpstr>
      <vt:lpstr>Slide 6</vt:lpstr>
      <vt:lpstr>            Hyperparathyroidism</vt:lpstr>
      <vt:lpstr>Slide 8</vt:lpstr>
      <vt:lpstr>Etiology </vt:lpstr>
      <vt:lpstr>Slide 10</vt:lpstr>
      <vt:lpstr>Clinical features </vt:lpstr>
      <vt:lpstr>Slide 12</vt:lpstr>
      <vt:lpstr>Slide 13</vt:lpstr>
      <vt:lpstr>Slide 14</vt:lpstr>
      <vt:lpstr>Slide 15</vt:lpstr>
      <vt:lpstr>Slide 16</vt:lpstr>
      <vt:lpstr> </vt:lpstr>
      <vt:lpstr> </vt:lpstr>
      <vt:lpstr>Slide 19</vt:lpstr>
      <vt:lpstr> </vt:lpstr>
      <vt:lpstr>CASE REPORT </vt:lpstr>
      <vt:lpstr>Slide 22</vt:lpstr>
      <vt:lpstr>HYPOPARATHYROIDISM AND PSEUDOHYPOPARATHYROIDISM  </vt:lpstr>
      <vt:lpstr>Slide 24</vt:lpstr>
      <vt:lpstr>Slide 25</vt:lpstr>
      <vt:lpstr>Slide 26</vt:lpstr>
      <vt:lpstr>Slide 27</vt:lpstr>
      <vt:lpstr>Slide 28</vt:lpstr>
      <vt:lpstr>HYPERTHYROIDISM</vt:lpstr>
      <vt:lpstr>Slide 30</vt:lpstr>
      <vt:lpstr>Clinical features </vt:lpstr>
      <vt:lpstr>Slide 32</vt:lpstr>
      <vt:lpstr>Slide 33</vt:lpstr>
      <vt:lpstr>HYPOTHYROIDISM </vt:lpstr>
      <vt:lpstr>Slide 35</vt:lpstr>
      <vt:lpstr>Slide 36</vt:lpstr>
      <vt:lpstr>Slide 37</vt:lpstr>
      <vt:lpstr>Slide 38</vt:lpstr>
      <vt:lpstr>Slide 39</vt:lpstr>
      <vt:lpstr>Slide 40</vt:lpstr>
      <vt:lpstr>HYPERPITUITARISM </vt:lpstr>
      <vt:lpstr>Slide 42</vt:lpstr>
      <vt:lpstr>Slide 43</vt:lpstr>
      <vt:lpstr>Slide 44</vt:lpstr>
      <vt:lpstr>Slide 45</vt:lpstr>
      <vt:lpstr>Slide 46</vt:lpstr>
      <vt:lpstr>Slide 47</vt:lpstr>
      <vt:lpstr> </vt:lpstr>
      <vt:lpstr> </vt:lpstr>
      <vt:lpstr>Slide 50</vt:lpstr>
      <vt:lpstr>HYPOPITUITARISM </vt:lpstr>
      <vt:lpstr>Slide 52</vt:lpstr>
      <vt:lpstr>Slide 53</vt:lpstr>
      <vt:lpstr> </vt:lpstr>
      <vt:lpstr>Slide 55</vt:lpstr>
      <vt:lpstr>DIABETES MELLITUS </vt:lpstr>
      <vt:lpstr>Slide 57</vt:lpstr>
      <vt:lpstr>Slide 58</vt:lpstr>
      <vt:lpstr>Slide 59</vt:lpstr>
      <vt:lpstr>CUSHING'S SYNDROME </vt:lpstr>
      <vt:lpstr> </vt:lpstr>
      <vt:lpstr>Slide 62</vt:lpstr>
      <vt:lpstr>Slide 63</vt:lpstr>
      <vt:lpstr> </vt:lpstr>
      <vt:lpstr>OSTEOPOROSIS </vt:lpstr>
      <vt:lpstr>Slide 66</vt:lpstr>
      <vt:lpstr>Slide 67</vt:lpstr>
      <vt:lpstr>Slide 68</vt:lpstr>
      <vt:lpstr> </vt:lpstr>
      <vt:lpstr> </vt:lpstr>
      <vt:lpstr>Bilateral osteoporotic bone marrow defects of the mandible: a case report</vt:lpstr>
      <vt:lpstr>Slide 72</vt:lpstr>
      <vt:lpstr>METABOLIC BONE DISEASES DUE TO NUTRITIONAL DEFICIENCY</vt:lpstr>
      <vt:lpstr>Vitamin A Deficiency </vt:lpstr>
      <vt:lpstr>Slide 75</vt:lpstr>
      <vt:lpstr>Slide 76</vt:lpstr>
      <vt:lpstr>Slide 77</vt:lpstr>
      <vt:lpstr>Langerhan's Cell Histiocytosis (histiocytosis X, idiopathic histiocytosis, /angerhan's cell disease)</vt:lpstr>
      <vt:lpstr>Eosinophilic Granuloma </vt:lpstr>
      <vt:lpstr>Slide 80</vt:lpstr>
      <vt:lpstr>Slide 81</vt:lpstr>
      <vt:lpstr>Slide 82</vt:lpstr>
      <vt:lpstr>Slide 83</vt:lpstr>
      <vt:lpstr>Slide 84</vt:lpstr>
      <vt:lpstr>Slide 85</vt:lpstr>
      <vt:lpstr>Slide 86</vt:lpstr>
      <vt:lpstr>Slide 87</vt:lpstr>
      <vt:lpstr>RICKETS AND OSTEOMALACIA </vt:lpstr>
      <vt:lpstr>Slide 89</vt:lpstr>
      <vt:lpstr>Slide 90</vt:lpstr>
      <vt:lpstr>Slide 91</vt:lpstr>
      <vt:lpstr>Slide 92</vt:lpstr>
      <vt:lpstr>Slide 93</vt:lpstr>
      <vt:lpstr>Slide 94</vt:lpstr>
      <vt:lpstr>Slide 95</vt:lpstr>
      <vt:lpstr>Slide 96</vt:lpstr>
      <vt:lpstr>Slide 97</vt:lpstr>
      <vt:lpstr>Slide 98</vt:lpstr>
      <vt:lpstr> </vt:lpstr>
      <vt:lpstr>Slide 100</vt:lpstr>
      <vt:lpstr>Hypophosphatasia</vt:lpstr>
      <vt:lpstr>Slide 102</vt:lpstr>
      <vt:lpstr>Slide 103</vt:lpstr>
      <vt:lpstr>Slide 104</vt:lpstr>
      <vt:lpstr>Slide 105</vt:lpstr>
      <vt:lpstr> </vt:lpstr>
      <vt:lpstr>Renal Osteodystrophy</vt:lpstr>
      <vt:lpstr>Slide 108</vt:lpstr>
      <vt:lpstr>Slide 109</vt:lpstr>
      <vt:lpstr>Slide 110</vt:lpstr>
      <vt:lpstr>Slide 111</vt:lpstr>
      <vt:lpstr>Slide 112</vt:lpstr>
      <vt:lpstr>HYPOPHOSPHATEMIA </vt:lpstr>
      <vt:lpstr>Slide 114</vt:lpstr>
      <vt:lpstr>Slide 115</vt:lpstr>
      <vt:lpstr>Slide 116</vt:lpstr>
      <vt:lpstr> </vt:lpstr>
      <vt:lpstr>Slide 118</vt:lpstr>
      <vt:lpstr>Slide 119</vt:lpstr>
      <vt:lpstr>OSTEOPETROSIS </vt:lpstr>
      <vt:lpstr>Slide 121</vt:lpstr>
      <vt:lpstr>Slide 122</vt:lpstr>
      <vt:lpstr>Slide 123</vt:lpstr>
      <vt:lpstr>Slide 124</vt:lpstr>
      <vt:lpstr>Slide 125</vt:lpstr>
      <vt:lpstr> </vt:lpstr>
      <vt:lpstr>Slide 127</vt:lpstr>
      <vt:lpstr>Slide 128</vt:lpstr>
      <vt:lpstr>Slide 129</vt:lpstr>
      <vt:lpstr>Slide 130</vt:lpstr>
      <vt:lpstr>SICKLE CELL ANEMIA </vt:lpstr>
      <vt:lpstr>Slide 132</vt:lpstr>
      <vt:lpstr>Slide 133</vt:lpstr>
      <vt:lpstr>Slide 134</vt:lpstr>
      <vt:lpstr>Slide 135</vt:lpstr>
      <vt:lpstr>Slide 136</vt:lpstr>
      <vt:lpstr>Slide 137</vt:lpstr>
      <vt:lpstr> </vt:lpstr>
      <vt:lpstr>Slide 139</vt:lpstr>
      <vt:lpstr>Slide 140</vt:lpstr>
      <vt:lpstr>Slide 141</vt:lpstr>
      <vt:lpstr>Slide 142</vt:lpstr>
      <vt:lpstr>Oral Considerations in the Management of Sickle Cell Disease: A Case Report</vt:lpstr>
      <vt:lpstr>Slide 144</vt:lpstr>
      <vt:lpstr>THALASSEMIA </vt:lpstr>
      <vt:lpstr>Slide 146</vt:lpstr>
      <vt:lpstr> </vt:lpstr>
      <vt:lpstr>Slide 148</vt:lpstr>
      <vt:lpstr>Slide 149</vt:lpstr>
      <vt:lpstr>Slide 150</vt:lpstr>
      <vt:lpstr>Slide 151</vt:lpstr>
      <vt:lpstr>Slide 152</vt:lpstr>
      <vt:lpstr>Slide 153</vt:lpstr>
      <vt:lpstr>CASE REPORT </vt:lpstr>
      <vt:lpstr>Slide 155</vt:lpstr>
      <vt:lpstr>Slide 156</vt:lpstr>
      <vt:lpstr>Erythroblastosis Fetalis (Hereditary Disease of The Newborn) </vt:lpstr>
      <vt:lpstr>Slide 158</vt:lpstr>
      <vt:lpstr>Slide 159</vt:lpstr>
      <vt:lpstr>Agranulocytopenia (Granulocytopenia, Agranulocytic Angina) </vt:lpstr>
      <vt:lpstr>PROGRESSIVE SYSTEMIC SCLEROSIS </vt:lpstr>
      <vt:lpstr>Slide 162</vt:lpstr>
      <vt:lpstr> </vt:lpstr>
      <vt:lpstr>Slide 164</vt:lpstr>
      <vt:lpstr>Slide 165</vt:lpstr>
      <vt:lpstr>Slide 166</vt:lpstr>
      <vt:lpstr>Slide 167</vt:lpstr>
      <vt:lpstr>Slide 168</vt:lpstr>
      <vt:lpstr>Slide 169</vt:lpstr>
      <vt:lpstr>Slide 170</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PRESENTED BY  DR PAVANI PG II YR</dc:title>
  <dc:creator>Pavani</dc:creator>
  <cp:lastModifiedBy>Sandeep</cp:lastModifiedBy>
  <cp:revision>200</cp:revision>
  <dcterms:created xsi:type="dcterms:W3CDTF">2006-08-16T00:00:00Z</dcterms:created>
  <dcterms:modified xsi:type="dcterms:W3CDTF">2015-05-29T12:03:51Z</dcterms:modified>
</cp:coreProperties>
</file>